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7" r:id="rId2"/>
    <p:sldId id="305" r:id="rId3"/>
    <p:sldId id="306" r:id="rId4"/>
    <p:sldId id="307" r:id="rId5"/>
    <p:sldId id="308" r:id="rId6"/>
    <p:sldId id="275" r:id="rId7"/>
    <p:sldId id="309" r:id="rId8"/>
    <p:sldId id="310" r:id="rId9"/>
    <p:sldId id="273" r:id="rId10"/>
    <p:sldId id="311" r:id="rId11"/>
    <p:sldId id="312" r:id="rId12"/>
    <p:sldId id="313" r:id="rId13"/>
    <p:sldId id="276" r:id="rId14"/>
    <p:sldId id="314" r:id="rId15"/>
    <p:sldId id="315" r:id="rId16"/>
    <p:sldId id="277" r:id="rId17"/>
    <p:sldId id="304" r:id="rId18"/>
    <p:sldId id="316" r:id="rId19"/>
    <p:sldId id="267"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E8D4"/>
    <a:srgbClr val="F5CCCC"/>
    <a:srgbClr val="FFF1CE"/>
    <a:srgbClr val="CBDCF7"/>
    <a:srgbClr val="C9DA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3691" autoAdjust="0"/>
  </p:normalViewPr>
  <p:slideViewPr>
    <p:cSldViewPr snapToGrid="0">
      <p:cViewPr varScale="1">
        <p:scale>
          <a:sx n="92" d="100"/>
          <a:sy n="92" d="100"/>
        </p:scale>
        <p:origin x="1603" y="77"/>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A839B3-1EC9-4D2B-A559-FDB4D888AEDE}" type="datetimeFigureOut">
              <a:rPr lang="zh-CN" altLang="en-US" smtClean="0"/>
              <a:t>2018/5/3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EEA15E-04A4-4B22-89ED-4BE4E54CB345}" type="slidenum">
              <a:rPr lang="zh-CN" altLang="en-US" smtClean="0"/>
              <a:t>‹#›</a:t>
            </a:fld>
            <a:endParaRPr lang="zh-CN" altLang="en-US"/>
          </a:p>
        </p:txBody>
      </p:sp>
    </p:spTree>
    <p:extLst>
      <p:ext uri="{BB962C8B-B14F-4D97-AF65-F5344CB8AC3E}">
        <p14:creationId xmlns:p14="http://schemas.microsoft.com/office/powerpoint/2010/main" val="33882982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 采用不同大小的卷积核意味着不同大小的感受野，最后拼接意味着不同尺度特征的融合； </a:t>
            </a:r>
            <a:br>
              <a:rPr lang="zh-CN" altLang="en-US" dirty="0"/>
            </a:br>
            <a:r>
              <a:rPr lang="en-US" altLang="zh-CN" sz="1200" b="1"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 之所以卷积核大小采用</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，主要是为了方便对齐。设定卷积步长</a:t>
            </a:r>
            <a:r>
              <a:rPr lang="en-US" altLang="zh-CN" sz="1200" b="0" i="0" kern="1200" dirty="0">
                <a:solidFill>
                  <a:schemeClr val="tx1"/>
                </a:solidFill>
                <a:effectLst/>
                <a:latin typeface="+mn-lt"/>
                <a:ea typeface="+mn-ea"/>
                <a:cs typeface="+mn-cs"/>
              </a:rPr>
              <a:t>stride=1</a:t>
            </a:r>
            <a:r>
              <a:rPr lang="zh-CN" altLang="en-US" sz="1200" b="0" i="0" kern="1200" dirty="0">
                <a:solidFill>
                  <a:schemeClr val="tx1"/>
                </a:solidFill>
                <a:effectLst/>
                <a:latin typeface="+mn-lt"/>
                <a:ea typeface="+mn-ea"/>
                <a:cs typeface="+mn-cs"/>
              </a:rPr>
              <a:t>之后，只要分别设定</a:t>
            </a:r>
            <a:r>
              <a:rPr lang="en-US" altLang="zh-CN" sz="1200" b="0" i="0" kern="1200" dirty="0">
                <a:solidFill>
                  <a:schemeClr val="tx1"/>
                </a:solidFill>
                <a:effectLst/>
                <a:latin typeface="+mn-lt"/>
                <a:ea typeface="+mn-ea"/>
                <a:cs typeface="+mn-cs"/>
              </a:rPr>
              <a:t>pad=0</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，那么卷积之后便可以得到相同维度的特征，然后这些特征就可以直接拼接在一起了； </a:t>
            </a:r>
            <a:br>
              <a:rPr lang="zh-CN" altLang="en-US" dirty="0"/>
            </a:br>
            <a:r>
              <a:rPr lang="en-US" altLang="zh-CN" sz="1200" b="1" i="0" kern="1200" dirty="0">
                <a:solidFill>
                  <a:schemeClr val="tx1"/>
                </a:solidFill>
                <a:effectLst/>
                <a:latin typeface="+mn-lt"/>
                <a:ea typeface="+mn-ea"/>
                <a:cs typeface="+mn-cs"/>
              </a:rPr>
              <a:t>3 .</a:t>
            </a:r>
            <a:r>
              <a:rPr lang="zh-CN" altLang="en-US" sz="1200" b="0" i="0" kern="1200" dirty="0">
                <a:solidFill>
                  <a:schemeClr val="tx1"/>
                </a:solidFill>
                <a:effectLst/>
                <a:latin typeface="+mn-lt"/>
                <a:ea typeface="+mn-ea"/>
                <a:cs typeface="+mn-cs"/>
              </a:rPr>
              <a:t> 文章说很多地方都表明</a:t>
            </a:r>
            <a:r>
              <a:rPr lang="en-US" altLang="zh-CN" sz="1200" b="0" i="0" kern="1200" dirty="0">
                <a:solidFill>
                  <a:schemeClr val="tx1"/>
                </a:solidFill>
                <a:effectLst/>
                <a:latin typeface="+mn-lt"/>
                <a:ea typeface="+mn-ea"/>
                <a:cs typeface="+mn-cs"/>
              </a:rPr>
              <a:t>pooling</a:t>
            </a:r>
            <a:r>
              <a:rPr lang="zh-CN" altLang="en-US" sz="1200" b="0" i="0" kern="1200" dirty="0">
                <a:solidFill>
                  <a:schemeClr val="tx1"/>
                </a:solidFill>
                <a:effectLst/>
                <a:latin typeface="+mn-lt"/>
                <a:ea typeface="+mn-ea"/>
                <a:cs typeface="+mn-cs"/>
              </a:rPr>
              <a:t>挺有效，所以</a:t>
            </a:r>
            <a:r>
              <a:rPr lang="en-US" altLang="zh-CN" sz="1200" b="0" i="0" kern="1200" dirty="0">
                <a:solidFill>
                  <a:schemeClr val="tx1"/>
                </a:solidFill>
                <a:effectLst/>
                <a:latin typeface="+mn-lt"/>
                <a:ea typeface="+mn-ea"/>
                <a:cs typeface="+mn-cs"/>
              </a:rPr>
              <a:t>Inception</a:t>
            </a:r>
            <a:r>
              <a:rPr lang="zh-CN" altLang="en-US" sz="1200" b="0" i="0" kern="1200" dirty="0">
                <a:solidFill>
                  <a:schemeClr val="tx1"/>
                </a:solidFill>
                <a:effectLst/>
                <a:latin typeface="+mn-lt"/>
                <a:ea typeface="+mn-ea"/>
                <a:cs typeface="+mn-cs"/>
              </a:rPr>
              <a:t>里面也嵌入了。 </a:t>
            </a:r>
            <a:br>
              <a:rPr lang="zh-CN" altLang="en-US" dirty="0"/>
            </a:br>
            <a:r>
              <a:rPr lang="en-US" altLang="zh-CN" sz="1200" b="1" i="0" kern="1200" dirty="0">
                <a:solidFill>
                  <a:schemeClr val="tx1"/>
                </a:solidFill>
                <a:effectLst/>
                <a:latin typeface="+mn-lt"/>
                <a:ea typeface="+mn-ea"/>
                <a:cs typeface="+mn-cs"/>
              </a:rPr>
              <a:t>4 .</a:t>
            </a:r>
            <a:r>
              <a:rPr lang="zh-CN" altLang="en-US" sz="1200" b="0" i="0" kern="1200" dirty="0">
                <a:solidFill>
                  <a:schemeClr val="tx1"/>
                </a:solidFill>
                <a:effectLst/>
                <a:latin typeface="+mn-lt"/>
                <a:ea typeface="+mn-ea"/>
                <a:cs typeface="+mn-cs"/>
              </a:rPr>
              <a:t> 网络越到后面，特征越抽象，而且每个特征所涉及的感受野也更大了，因此随着层数的增加，</a:t>
            </a:r>
            <a:r>
              <a:rPr lang="en-US" altLang="zh-CN" sz="1200" b="0" i="0" kern="1200" dirty="0">
                <a:solidFill>
                  <a:schemeClr val="tx1"/>
                </a:solidFill>
                <a:effectLst/>
                <a:latin typeface="+mn-lt"/>
                <a:ea typeface="+mn-ea"/>
                <a:cs typeface="+mn-cs"/>
              </a:rPr>
              <a:t>3x3</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5x5</a:t>
            </a:r>
            <a:r>
              <a:rPr lang="zh-CN" altLang="en-US" sz="1200" b="0" i="0" kern="1200" dirty="0">
                <a:solidFill>
                  <a:schemeClr val="tx1"/>
                </a:solidFill>
                <a:effectLst/>
                <a:latin typeface="+mn-lt"/>
                <a:ea typeface="+mn-ea"/>
                <a:cs typeface="+mn-cs"/>
              </a:rPr>
              <a:t>卷积的比例也要增加。</a:t>
            </a:r>
            <a:endParaRPr lang="zh-CN" altLang="en-US" dirty="0"/>
          </a:p>
        </p:txBody>
      </p:sp>
      <p:sp>
        <p:nvSpPr>
          <p:cNvPr id="4" name="灯片编号占位符 3"/>
          <p:cNvSpPr>
            <a:spLocks noGrp="1"/>
          </p:cNvSpPr>
          <p:nvPr>
            <p:ph type="sldNum" sz="quarter" idx="10"/>
          </p:nvPr>
        </p:nvSpPr>
        <p:spPr/>
        <p:txBody>
          <a:bodyPr/>
          <a:lstStyle/>
          <a:p>
            <a:fld id="{63EEA15E-04A4-4B22-89ED-4BE4E54CB345}" type="slidenum">
              <a:rPr lang="zh-CN" altLang="en-US" smtClean="0"/>
              <a:t>7</a:t>
            </a:fld>
            <a:endParaRPr lang="zh-CN" altLang="en-US"/>
          </a:p>
        </p:txBody>
      </p:sp>
    </p:spTree>
    <p:extLst>
      <p:ext uri="{BB962C8B-B14F-4D97-AF65-F5344CB8AC3E}">
        <p14:creationId xmlns:p14="http://schemas.microsoft.com/office/powerpoint/2010/main" val="526791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 采用不同大小的卷积核意味着不同大小的感受野，最后拼接意味着不同尺度特征的融合； </a:t>
            </a:r>
            <a:br>
              <a:rPr lang="zh-CN" altLang="en-US" dirty="0"/>
            </a:br>
            <a:r>
              <a:rPr lang="en-US" altLang="zh-CN" sz="1200" b="1"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 之所以卷积核大小采用</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，主要是为了方便对齐。设定卷积步长</a:t>
            </a:r>
            <a:r>
              <a:rPr lang="en-US" altLang="zh-CN" sz="1200" b="0" i="0" kern="1200" dirty="0">
                <a:solidFill>
                  <a:schemeClr val="tx1"/>
                </a:solidFill>
                <a:effectLst/>
                <a:latin typeface="+mn-lt"/>
                <a:ea typeface="+mn-ea"/>
                <a:cs typeface="+mn-cs"/>
              </a:rPr>
              <a:t>stride=1</a:t>
            </a:r>
            <a:r>
              <a:rPr lang="zh-CN" altLang="en-US" sz="1200" b="0" i="0" kern="1200" dirty="0">
                <a:solidFill>
                  <a:schemeClr val="tx1"/>
                </a:solidFill>
                <a:effectLst/>
                <a:latin typeface="+mn-lt"/>
                <a:ea typeface="+mn-ea"/>
                <a:cs typeface="+mn-cs"/>
              </a:rPr>
              <a:t>之后，只要分别设定</a:t>
            </a:r>
            <a:r>
              <a:rPr lang="en-US" altLang="zh-CN" sz="1200" b="0" i="0" kern="1200" dirty="0">
                <a:solidFill>
                  <a:schemeClr val="tx1"/>
                </a:solidFill>
                <a:effectLst/>
                <a:latin typeface="+mn-lt"/>
                <a:ea typeface="+mn-ea"/>
                <a:cs typeface="+mn-cs"/>
              </a:rPr>
              <a:t>pad=0</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，那么卷积之后便可以得到相同维度的特征，然后这些特征就可以直接拼接在一起了； </a:t>
            </a:r>
            <a:br>
              <a:rPr lang="zh-CN" altLang="en-US" dirty="0"/>
            </a:br>
            <a:r>
              <a:rPr lang="en-US" altLang="zh-CN" sz="1200" b="1" i="0" kern="1200" dirty="0">
                <a:solidFill>
                  <a:schemeClr val="tx1"/>
                </a:solidFill>
                <a:effectLst/>
                <a:latin typeface="+mn-lt"/>
                <a:ea typeface="+mn-ea"/>
                <a:cs typeface="+mn-cs"/>
              </a:rPr>
              <a:t>3 .</a:t>
            </a:r>
            <a:r>
              <a:rPr lang="zh-CN" altLang="en-US" sz="1200" b="0" i="0" kern="1200" dirty="0">
                <a:solidFill>
                  <a:schemeClr val="tx1"/>
                </a:solidFill>
                <a:effectLst/>
                <a:latin typeface="+mn-lt"/>
                <a:ea typeface="+mn-ea"/>
                <a:cs typeface="+mn-cs"/>
              </a:rPr>
              <a:t> 文章说很多地方都表明</a:t>
            </a:r>
            <a:r>
              <a:rPr lang="en-US" altLang="zh-CN" sz="1200" b="0" i="0" kern="1200" dirty="0">
                <a:solidFill>
                  <a:schemeClr val="tx1"/>
                </a:solidFill>
                <a:effectLst/>
                <a:latin typeface="+mn-lt"/>
                <a:ea typeface="+mn-ea"/>
                <a:cs typeface="+mn-cs"/>
              </a:rPr>
              <a:t>pooling</a:t>
            </a:r>
            <a:r>
              <a:rPr lang="zh-CN" altLang="en-US" sz="1200" b="0" i="0" kern="1200" dirty="0">
                <a:solidFill>
                  <a:schemeClr val="tx1"/>
                </a:solidFill>
                <a:effectLst/>
                <a:latin typeface="+mn-lt"/>
                <a:ea typeface="+mn-ea"/>
                <a:cs typeface="+mn-cs"/>
              </a:rPr>
              <a:t>挺有效，所以</a:t>
            </a:r>
            <a:r>
              <a:rPr lang="en-US" altLang="zh-CN" sz="1200" b="0" i="0" kern="1200" dirty="0">
                <a:solidFill>
                  <a:schemeClr val="tx1"/>
                </a:solidFill>
                <a:effectLst/>
                <a:latin typeface="+mn-lt"/>
                <a:ea typeface="+mn-ea"/>
                <a:cs typeface="+mn-cs"/>
              </a:rPr>
              <a:t>Inception</a:t>
            </a:r>
            <a:r>
              <a:rPr lang="zh-CN" altLang="en-US" sz="1200" b="0" i="0" kern="1200" dirty="0">
                <a:solidFill>
                  <a:schemeClr val="tx1"/>
                </a:solidFill>
                <a:effectLst/>
                <a:latin typeface="+mn-lt"/>
                <a:ea typeface="+mn-ea"/>
                <a:cs typeface="+mn-cs"/>
              </a:rPr>
              <a:t>里面也嵌入了。 </a:t>
            </a:r>
            <a:br>
              <a:rPr lang="zh-CN" altLang="en-US" dirty="0"/>
            </a:br>
            <a:r>
              <a:rPr lang="en-US" altLang="zh-CN" sz="1200" b="1" i="0" kern="1200" dirty="0">
                <a:solidFill>
                  <a:schemeClr val="tx1"/>
                </a:solidFill>
                <a:effectLst/>
                <a:latin typeface="+mn-lt"/>
                <a:ea typeface="+mn-ea"/>
                <a:cs typeface="+mn-cs"/>
              </a:rPr>
              <a:t>4 .</a:t>
            </a:r>
            <a:r>
              <a:rPr lang="zh-CN" altLang="en-US" sz="1200" b="0" i="0" kern="1200" dirty="0">
                <a:solidFill>
                  <a:schemeClr val="tx1"/>
                </a:solidFill>
                <a:effectLst/>
                <a:latin typeface="+mn-lt"/>
                <a:ea typeface="+mn-ea"/>
                <a:cs typeface="+mn-cs"/>
              </a:rPr>
              <a:t> 网络越到后面，特征越抽象，而且每个特征所涉及的感受野也更大了，因此随着层数的增加，</a:t>
            </a:r>
            <a:r>
              <a:rPr lang="en-US" altLang="zh-CN" sz="1200" b="0" i="0" kern="1200" dirty="0">
                <a:solidFill>
                  <a:schemeClr val="tx1"/>
                </a:solidFill>
                <a:effectLst/>
                <a:latin typeface="+mn-lt"/>
                <a:ea typeface="+mn-ea"/>
                <a:cs typeface="+mn-cs"/>
              </a:rPr>
              <a:t>3x3</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5x5</a:t>
            </a:r>
            <a:r>
              <a:rPr lang="zh-CN" altLang="en-US" sz="1200" b="0" i="0" kern="1200" dirty="0">
                <a:solidFill>
                  <a:schemeClr val="tx1"/>
                </a:solidFill>
                <a:effectLst/>
                <a:latin typeface="+mn-lt"/>
                <a:ea typeface="+mn-ea"/>
                <a:cs typeface="+mn-cs"/>
              </a:rPr>
              <a:t>卷积的比例也要增加。</a:t>
            </a:r>
            <a:endParaRPr lang="zh-CN" altLang="en-US" dirty="0"/>
          </a:p>
        </p:txBody>
      </p:sp>
      <p:sp>
        <p:nvSpPr>
          <p:cNvPr id="4" name="灯片编号占位符 3"/>
          <p:cNvSpPr>
            <a:spLocks noGrp="1"/>
          </p:cNvSpPr>
          <p:nvPr>
            <p:ph type="sldNum" sz="quarter" idx="10"/>
          </p:nvPr>
        </p:nvSpPr>
        <p:spPr/>
        <p:txBody>
          <a:bodyPr/>
          <a:lstStyle/>
          <a:p>
            <a:fld id="{63EEA15E-04A4-4B22-89ED-4BE4E54CB345}" type="slidenum">
              <a:rPr lang="zh-CN" altLang="en-US" smtClean="0"/>
              <a:t>8</a:t>
            </a:fld>
            <a:endParaRPr lang="zh-CN" altLang="en-US"/>
          </a:p>
        </p:txBody>
      </p:sp>
    </p:spTree>
    <p:extLst>
      <p:ext uri="{BB962C8B-B14F-4D97-AF65-F5344CB8AC3E}">
        <p14:creationId xmlns:p14="http://schemas.microsoft.com/office/powerpoint/2010/main" val="731442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3EEA15E-04A4-4B22-89ED-4BE4E54CB345}" type="slidenum">
              <a:rPr lang="zh-CN" altLang="en-US" smtClean="0"/>
              <a:t>12</a:t>
            </a:fld>
            <a:endParaRPr lang="zh-CN" altLang="en-US"/>
          </a:p>
        </p:txBody>
      </p:sp>
    </p:spTree>
    <p:extLst>
      <p:ext uri="{BB962C8B-B14F-4D97-AF65-F5344CB8AC3E}">
        <p14:creationId xmlns:p14="http://schemas.microsoft.com/office/powerpoint/2010/main" val="15869045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3EEA15E-04A4-4B22-89ED-4BE4E54CB345}" type="slidenum">
              <a:rPr lang="zh-CN" altLang="en-US" smtClean="0"/>
              <a:t>14</a:t>
            </a:fld>
            <a:endParaRPr lang="zh-CN" altLang="en-US"/>
          </a:p>
        </p:txBody>
      </p:sp>
    </p:spTree>
    <p:extLst>
      <p:ext uri="{BB962C8B-B14F-4D97-AF65-F5344CB8AC3E}">
        <p14:creationId xmlns:p14="http://schemas.microsoft.com/office/powerpoint/2010/main" val="29404130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 网络最后采用了</a:t>
            </a:r>
            <a:r>
              <a:rPr lang="en-US" altLang="zh-CN" sz="1200" b="0" i="0" kern="1200" dirty="0">
                <a:solidFill>
                  <a:schemeClr val="tx1"/>
                </a:solidFill>
                <a:effectLst/>
                <a:latin typeface="+mn-lt"/>
                <a:ea typeface="+mn-ea"/>
                <a:cs typeface="+mn-cs"/>
              </a:rPr>
              <a:t>average pooling</a:t>
            </a:r>
            <a:r>
              <a:rPr lang="zh-CN" altLang="en-US" sz="1200" b="0" i="0" kern="1200" dirty="0">
                <a:solidFill>
                  <a:schemeClr val="tx1"/>
                </a:solidFill>
                <a:effectLst/>
                <a:latin typeface="+mn-lt"/>
                <a:ea typeface="+mn-ea"/>
                <a:cs typeface="+mn-cs"/>
              </a:rPr>
              <a:t>来代替全连接层，想法来自</a:t>
            </a:r>
            <a:r>
              <a:rPr lang="en-US" altLang="zh-CN" sz="1200" b="0" i="0" kern="1200" dirty="0">
                <a:solidFill>
                  <a:schemeClr val="tx1"/>
                </a:solidFill>
                <a:effectLst/>
                <a:latin typeface="+mn-lt"/>
                <a:ea typeface="+mn-ea"/>
                <a:cs typeface="+mn-cs"/>
              </a:rPr>
              <a:t>NIN,</a:t>
            </a:r>
            <a:r>
              <a:rPr lang="zh-CN" altLang="en-US" sz="1200" b="0" i="0" kern="1200" dirty="0">
                <a:solidFill>
                  <a:schemeClr val="tx1"/>
                </a:solidFill>
                <a:effectLst/>
                <a:latin typeface="+mn-lt"/>
                <a:ea typeface="+mn-ea"/>
                <a:cs typeface="+mn-cs"/>
              </a:rPr>
              <a:t>事实证明可以将</a:t>
            </a:r>
            <a:r>
              <a:rPr lang="en-US" altLang="zh-CN" sz="1200" b="0" i="0" kern="1200" dirty="0">
                <a:solidFill>
                  <a:schemeClr val="tx1"/>
                </a:solidFill>
                <a:effectLst/>
                <a:latin typeface="+mn-lt"/>
                <a:ea typeface="+mn-ea"/>
                <a:cs typeface="+mn-cs"/>
              </a:rPr>
              <a:t>TOP1 accuracy</a:t>
            </a:r>
            <a:r>
              <a:rPr lang="zh-CN" altLang="en-US" sz="1200" b="0" i="0" kern="1200" dirty="0">
                <a:solidFill>
                  <a:schemeClr val="tx1"/>
                </a:solidFill>
                <a:effectLst/>
                <a:latin typeface="+mn-lt"/>
                <a:ea typeface="+mn-ea"/>
                <a:cs typeface="+mn-cs"/>
              </a:rPr>
              <a:t>提高</a:t>
            </a:r>
            <a:r>
              <a:rPr lang="en-US" altLang="zh-CN" sz="1200" b="0" i="0" kern="1200" dirty="0">
                <a:solidFill>
                  <a:schemeClr val="tx1"/>
                </a:solidFill>
                <a:effectLst/>
                <a:latin typeface="+mn-lt"/>
                <a:ea typeface="+mn-ea"/>
                <a:cs typeface="+mn-cs"/>
              </a:rPr>
              <a:t>0.6%</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但是，实际在最后还是加了一个全连接层，主要是为了方便以后大家</a:t>
            </a:r>
            <a:r>
              <a:rPr lang="en-US" altLang="zh-CN" sz="1200" b="0" i="0" kern="1200" dirty="0">
                <a:solidFill>
                  <a:schemeClr val="tx1"/>
                </a:solidFill>
                <a:effectLst/>
                <a:latin typeface="+mn-lt"/>
                <a:ea typeface="+mn-ea"/>
                <a:cs typeface="+mn-cs"/>
              </a:rPr>
              <a:t>finetune</a:t>
            </a:r>
            <a:r>
              <a:rPr lang="zh-CN" altLang="en-US" sz="1200" b="0" i="0" kern="1200" dirty="0">
                <a:solidFill>
                  <a:schemeClr val="tx1"/>
                </a:solidFill>
                <a:effectLst/>
                <a:latin typeface="+mn-lt"/>
                <a:ea typeface="+mn-ea"/>
                <a:cs typeface="+mn-cs"/>
              </a:rPr>
              <a:t>； </a:t>
            </a:r>
            <a:br>
              <a:rPr lang="zh-CN" altLang="en-US" dirty="0"/>
            </a:br>
            <a:r>
              <a:rPr lang="en-US" altLang="zh-CN" sz="1200" b="1" i="0" kern="1200" dirty="0">
                <a:solidFill>
                  <a:schemeClr val="tx1"/>
                </a:solidFill>
                <a:effectLst/>
                <a:latin typeface="+mn-lt"/>
                <a:ea typeface="+mn-ea"/>
                <a:cs typeface="+mn-cs"/>
              </a:rPr>
              <a:t>3 .</a:t>
            </a:r>
            <a:r>
              <a:rPr lang="zh-CN" altLang="en-US" sz="1200" b="0" i="0" kern="1200" dirty="0">
                <a:solidFill>
                  <a:schemeClr val="tx1"/>
                </a:solidFill>
                <a:effectLst/>
                <a:latin typeface="+mn-lt"/>
                <a:ea typeface="+mn-ea"/>
                <a:cs typeface="+mn-cs"/>
              </a:rPr>
              <a:t> 虽然移除了全连接，但是网络中依然使用了</a:t>
            </a:r>
            <a:r>
              <a:rPr lang="en-US" altLang="zh-CN" sz="1200" b="0" i="0" kern="1200" dirty="0">
                <a:solidFill>
                  <a:schemeClr val="tx1"/>
                </a:solidFill>
                <a:effectLst/>
                <a:latin typeface="+mn-lt"/>
                <a:ea typeface="+mn-ea"/>
                <a:cs typeface="+mn-cs"/>
              </a:rPr>
              <a:t>Dropout ; </a:t>
            </a:r>
            <a:endParaRPr lang="zh-CN" altLang="en-US" dirty="0"/>
          </a:p>
        </p:txBody>
      </p:sp>
      <p:sp>
        <p:nvSpPr>
          <p:cNvPr id="4" name="灯片编号占位符 3"/>
          <p:cNvSpPr>
            <a:spLocks noGrp="1"/>
          </p:cNvSpPr>
          <p:nvPr>
            <p:ph type="sldNum" sz="quarter" idx="10"/>
          </p:nvPr>
        </p:nvSpPr>
        <p:spPr/>
        <p:txBody>
          <a:bodyPr/>
          <a:lstStyle/>
          <a:p>
            <a:fld id="{63EEA15E-04A4-4B22-89ED-4BE4E54CB345}" type="slidenum">
              <a:rPr lang="zh-CN" altLang="en-US" smtClean="0"/>
              <a:t>15</a:t>
            </a:fld>
            <a:endParaRPr lang="zh-CN" altLang="en-US"/>
          </a:p>
        </p:txBody>
      </p:sp>
    </p:spTree>
    <p:extLst>
      <p:ext uri="{BB962C8B-B14F-4D97-AF65-F5344CB8AC3E}">
        <p14:creationId xmlns:p14="http://schemas.microsoft.com/office/powerpoint/2010/main" val="37109167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106902-A18F-4B15-94A5-4039B9AD78B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DA1CAB-F0D6-45A8-A6BF-D2134CCE67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744D8A1-B5F7-4A51-9EF6-100347219CC8}"/>
              </a:ext>
            </a:extLst>
          </p:cNvPr>
          <p:cNvSpPr>
            <a:spLocks noGrp="1"/>
          </p:cNvSpPr>
          <p:nvPr>
            <p:ph type="dt" sz="half" idx="10"/>
          </p:nvPr>
        </p:nvSpPr>
        <p:spPr/>
        <p:txBody>
          <a:bodyPr/>
          <a:lstStyle/>
          <a:p>
            <a:fld id="{0E4966F9-ED60-4F51-BAE1-8377253D904B}" type="datetimeFigureOut">
              <a:rPr lang="zh-CN" altLang="en-US" smtClean="0"/>
              <a:t>2018/5/3</a:t>
            </a:fld>
            <a:endParaRPr lang="zh-CN" altLang="en-US"/>
          </a:p>
        </p:txBody>
      </p:sp>
      <p:sp>
        <p:nvSpPr>
          <p:cNvPr id="5" name="页脚占位符 4">
            <a:extLst>
              <a:ext uri="{FF2B5EF4-FFF2-40B4-BE49-F238E27FC236}">
                <a16:creationId xmlns:a16="http://schemas.microsoft.com/office/drawing/2014/main" id="{F77093C2-7D29-46F2-BB98-DCDCB9DAF2A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1EBB188-6BAF-4CB9-9297-2F767FC6F542}"/>
              </a:ext>
            </a:extLst>
          </p:cNvPr>
          <p:cNvSpPr>
            <a:spLocks noGrp="1"/>
          </p:cNvSpPr>
          <p:nvPr>
            <p:ph type="sldNum" sz="quarter" idx="12"/>
          </p:nvPr>
        </p:nvSpPr>
        <p:spPr/>
        <p:txBody>
          <a:bodyPr/>
          <a:lstStyle/>
          <a:p>
            <a:fld id="{EFE4ABC3-55A0-4B1A-B197-33643F613F22}" type="slidenum">
              <a:rPr lang="zh-CN" altLang="en-US" smtClean="0"/>
              <a:t>‹#›</a:t>
            </a:fld>
            <a:endParaRPr lang="zh-CN" altLang="en-US"/>
          </a:p>
        </p:txBody>
      </p:sp>
    </p:spTree>
    <p:extLst>
      <p:ext uri="{BB962C8B-B14F-4D97-AF65-F5344CB8AC3E}">
        <p14:creationId xmlns:p14="http://schemas.microsoft.com/office/powerpoint/2010/main" val="4289659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3F4750-8845-413C-BAAA-39C22313923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BF2809-1EE9-435D-82F8-F80659824EA3}"/>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8FF7F96-9942-445D-98AC-7A0FE86E3415}"/>
              </a:ext>
            </a:extLst>
          </p:cNvPr>
          <p:cNvSpPr>
            <a:spLocks noGrp="1"/>
          </p:cNvSpPr>
          <p:nvPr>
            <p:ph type="dt" sz="half" idx="10"/>
          </p:nvPr>
        </p:nvSpPr>
        <p:spPr/>
        <p:txBody>
          <a:bodyPr/>
          <a:lstStyle/>
          <a:p>
            <a:fld id="{0E4966F9-ED60-4F51-BAE1-8377253D904B}" type="datetimeFigureOut">
              <a:rPr lang="zh-CN" altLang="en-US" smtClean="0"/>
              <a:t>2018/5/3</a:t>
            </a:fld>
            <a:endParaRPr lang="zh-CN" altLang="en-US"/>
          </a:p>
        </p:txBody>
      </p:sp>
      <p:sp>
        <p:nvSpPr>
          <p:cNvPr id="5" name="页脚占位符 4">
            <a:extLst>
              <a:ext uri="{FF2B5EF4-FFF2-40B4-BE49-F238E27FC236}">
                <a16:creationId xmlns:a16="http://schemas.microsoft.com/office/drawing/2014/main" id="{958D5BAD-F6E3-4202-B5D4-4A23054930B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229A073-4A3F-4241-8FCE-F9710B15222B}"/>
              </a:ext>
            </a:extLst>
          </p:cNvPr>
          <p:cNvSpPr>
            <a:spLocks noGrp="1"/>
          </p:cNvSpPr>
          <p:nvPr>
            <p:ph type="sldNum" sz="quarter" idx="12"/>
          </p:nvPr>
        </p:nvSpPr>
        <p:spPr/>
        <p:txBody>
          <a:bodyPr/>
          <a:lstStyle/>
          <a:p>
            <a:fld id="{EFE4ABC3-55A0-4B1A-B197-33643F613F22}" type="slidenum">
              <a:rPr lang="zh-CN" altLang="en-US" smtClean="0"/>
              <a:t>‹#›</a:t>
            </a:fld>
            <a:endParaRPr lang="zh-CN" altLang="en-US"/>
          </a:p>
        </p:txBody>
      </p:sp>
    </p:spTree>
    <p:extLst>
      <p:ext uri="{BB962C8B-B14F-4D97-AF65-F5344CB8AC3E}">
        <p14:creationId xmlns:p14="http://schemas.microsoft.com/office/powerpoint/2010/main" val="717323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717B38-1141-4FA0-895C-BCA1683DCDA9}"/>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A17F99A-B1DD-48A5-B1F5-37A0D924AA43}"/>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9AA679C-9A90-4435-9222-219076349B44}"/>
              </a:ext>
            </a:extLst>
          </p:cNvPr>
          <p:cNvSpPr>
            <a:spLocks noGrp="1"/>
          </p:cNvSpPr>
          <p:nvPr>
            <p:ph type="dt" sz="half" idx="10"/>
          </p:nvPr>
        </p:nvSpPr>
        <p:spPr/>
        <p:txBody>
          <a:bodyPr/>
          <a:lstStyle/>
          <a:p>
            <a:fld id="{0E4966F9-ED60-4F51-BAE1-8377253D904B}" type="datetimeFigureOut">
              <a:rPr lang="zh-CN" altLang="en-US" smtClean="0"/>
              <a:t>2018/5/3</a:t>
            </a:fld>
            <a:endParaRPr lang="zh-CN" altLang="en-US"/>
          </a:p>
        </p:txBody>
      </p:sp>
      <p:sp>
        <p:nvSpPr>
          <p:cNvPr id="5" name="页脚占位符 4">
            <a:extLst>
              <a:ext uri="{FF2B5EF4-FFF2-40B4-BE49-F238E27FC236}">
                <a16:creationId xmlns:a16="http://schemas.microsoft.com/office/drawing/2014/main" id="{374EF570-2C6C-49AE-99E7-CCB772D4893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BBD192D-133B-4F37-968C-B384D9025784}"/>
              </a:ext>
            </a:extLst>
          </p:cNvPr>
          <p:cNvSpPr>
            <a:spLocks noGrp="1"/>
          </p:cNvSpPr>
          <p:nvPr>
            <p:ph type="sldNum" sz="quarter" idx="12"/>
          </p:nvPr>
        </p:nvSpPr>
        <p:spPr/>
        <p:txBody>
          <a:bodyPr/>
          <a:lstStyle/>
          <a:p>
            <a:fld id="{EFE4ABC3-55A0-4B1A-B197-33643F613F22}" type="slidenum">
              <a:rPr lang="zh-CN" altLang="en-US" smtClean="0"/>
              <a:t>‹#›</a:t>
            </a:fld>
            <a:endParaRPr lang="zh-CN" altLang="en-US"/>
          </a:p>
        </p:txBody>
      </p:sp>
    </p:spTree>
    <p:extLst>
      <p:ext uri="{BB962C8B-B14F-4D97-AF65-F5344CB8AC3E}">
        <p14:creationId xmlns:p14="http://schemas.microsoft.com/office/powerpoint/2010/main" val="3802953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08D5F0-60DA-4621-9A2D-7F6BE323DC7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047B0B8-2166-486A-A69F-7A4BF1DF63ED}"/>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99A4F78-F399-4299-AEA7-C220F1DBD40D}"/>
              </a:ext>
            </a:extLst>
          </p:cNvPr>
          <p:cNvSpPr>
            <a:spLocks noGrp="1"/>
          </p:cNvSpPr>
          <p:nvPr>
            <p:ph type="dt" sz="half" idx="10"/>
          </p:nvPr>
        </p:nvSpPr>
        <p:spPr/>
        <p:txBody>
          <a:bodyPr/>
          <a:lstStyle/>
          <a:p>
            <a:fld id="{0E4966F9-ED60-4F51-BAE1-8377253D904B}" type="datetimeFigureOut">
              <a:rPr lang="zh-CN" altLang="en-US" smtClean="0"/>
              <a:t>2018/5/3</a:t>
            </a:fld>
            <a:endParaRPr lang="zh-CN" altLang="en-US"/>
          </a:p>
        </p:txBody>
      </p:sp>
      <p:sp>
        <p:nvSpPr>
          <p:cNvPr id="5" name="页脚占位符 4">
            <a:extLst>
              <a:ext uri="{FF2B5EF4-FFF2-40B4-BE49-F238E27FC236}">
                <a16:creationId xmlns:a16="http://schemas.microsoft.com/office/drawing/2014/main" id="{78560673-1AB8-4C2F-A0F2-523B59259D8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0E34B07-5321-411C-8B56-CAE347E9B507}"/>
              </a:ext>
            </a:extLst>
          </p:cNvPr>
          <p:cNvSpPr>
            <a:spLocks noGrp="1"/>
          </p:cNvSpPr>
          <p:nvPr>
            <p:ph type="sldNum" sz="quarter" idx="12"/>
          </p:nvPr>
        </p:nvSpPr>
        <p:spPr/>
        <p:txBody>
          <a:bodyPr/>
          <a:lstStyle/>
          <a:p>
            <a:fld id="{EFE4ABC3-55A0-4B1A-B197-33643F613F22}" type="slidenum">
              <a:rPr lang="zh-CN" altLang="en-US" smtClean="0"/>
              <a:t>‹#›</a:t>
            </a:fld>
            <a:endParaRPr lang="zh-CN" altLang="en-US"/>
          </a:p>
        </p:txBody>
      </p:sp>
    </p:spTree>
    <p:extLst>
      <p:ext uri="{BB962C8B-B14F-4D97-AF65-F5344CB8AC3E}">
        <p14:creationId xmlns:p14="http://schemas.microsoft.com/office/powerpoint/2010/main" val="3262679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51D6A-B409-400C-93B3-9AFE66A6FCA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9EF34D6-CA4C-4907-ACC0-9F481749B7D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538A3CE2-D14A-4DA8-A48C-E5439AC360CE}"/>
              </a:ext>
            </a:extLst>
          </p:cNvPr>
          <p:cNvSpPr>
            <a:spLocks noGrp="1"/>
          </p:cNvSpPr>
          <p:nvPr>
            <p:ph type="dt" sz="half" idx="10"/>
          </p:nvPr>
        </p:nvSpPr>
        <p:spPr/>
        <p:txBody>
          <a:bodyPr/>
          <a:lstStyle/>
          <a:p>
            <a:fld id="{0E4966F9-ED60-4F51-BAE1-8377253D904B}" type="datetimeFigureOut">
              <a:rPr lang="zh-CN" altLang="en-US" smtClean="0"/>
              <a:t>2018/5/3</a:t>
            </a:fld>
            <a:endParaRPr lang="zh-CN" altLang="en-US"/>
          </a:p>
        </p:txBody>
      </p:sp>
      <p:sp>
        <p:nvSpPr>
          <p:cNvPr id="5" name="页脚占位符 4">
            <a:extLst>
              <a:ext uri="{FF2B5EF4-FFF2-40B4-BE49-F238E27FC236}">
                <a16:creationId xmlns:a16="http://schemas.microsoft.com/office/drawing/2014/main" id="{2E9C6EAC-6104-4519-B383-BE23A106DD6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9B51EAA-2720-4EB5-9927-020B8660B045}"/>
              </a:ext>
            </a:extLst>
          </p:cNvPr>
          <p:cNvSpPr>
            <a:spLocks noGrp="1"/>
          </p:cNvSpPr>
          <p:nvPr>
            <p:ph type="sldNum" sz="quarter" idx="12"/>
          </p:nvPr>
        </p:nvSpPr>
        <p:spPr/>
        <p:txBody>
          <a:bodyPr/>
          <a:lstStyle/>
          <a:p>
            <a:fld id="{EFE4ABC3-55A0-4B1A-B197-33643F613F22}" type="slidenum">
              <a:rPr lang="zh-CN" altLang="en-US" smtClean="0"/>
              <a:t>‹#›</a:t>
            </a:fld>
            <a:endParaRPr lang="zh-CN" altLang="en-US"/>
          </a:p>
        </p:txBody>
      </p:sp>
    </p:spTree>
    <p:extLst>
      <p:ext uri="{BB962C8B-B14F-4D97-AF65-F5344CB8AC3E}">
        <p14:creationId xmlns:p14="http://schemas.microsoft.com/office/powerpoint/2010/main" val="36297410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E701D3-B941-4E89-9548-DA9424DC18A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DA703A-F0C9-4AE7-96DD-30A7F1CA19D7}"/>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ED9C25BD-0C08-4884-9E75-FFC5E350CA27}"/>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2C2A6B9C-E464-4C84-A7F1-C776DD7705E4}"/>
              </a:ext>
            </a:extLst>
          </p:cNvPr>
          <p:cNvSpPr>
            <a:spLocks noGrp="1"/>
          </p:cNvSpPr>
          <p:nvPr>
            <p:ph type="dt" sz="half" idx="10"/>
          </p:nvPr>
        </p:nvSpPr>
        <p:spPr/>
        <p:txBody>
          <a:bodyPr/>
          <a:lstStyle/>
          <a:p>
            <a:fld id="{0E4966F9-ED60-4F51-BAE1-8377253D904B}" type="datetimeFigureOut">
              <a:rPr lang="zh-CN" altLang="en-US" smtClean="0"/>
              <a:t>2018/5/3</a:t>
            </a:fld>
            <a:endParaRPr lang="zh-CN" altLang="en-US"/>
          </a:p>
        </p:txBody>
      </p:sp>
      <p:sp>
        <p:nvSpPr>
          <p:cNvPr id="6" name="页脚占位符 5">
            <a:extLst>
              <a:ext uri="{FF2B5EF4-FFF2-40B4-BE49-F238E27FC236}">
                <a16:creationId xmlns:a16="http://schemas.microsoft.com/office/drawing/2014/main" id="{1BF40996-C96E-42D4-AF09-B3E02409ACD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F2843A1-36C6-4166-9B76-A07559E0B37C}"/>
              </a:ext>
            </a:extLst>
          </p:cNvPr>
          <p:cNvSpPr>
            <a:spLocks noGrp="1"/>
          </p:cNvSpPr>
          <p:nvPr>
            <p:ph type="sldNum" sz="quarter" idx="12"/>
          </p:nvPr>
        </p:nvSpPr>
        <p:spPr/>
        <p:txBody>
          <a:bodyPr/>
          <a:lstStyle/>
          <a:p>
            <a:fld id="{EFE4ABC3-55A0-4B1A-B197-33643F613F22}" type="slidenum">
              <a:rPr lang="zh-CN" altLang="en-US" smtClean="0"/>
              <a:t>‹#›</a:t>
            </a:fld>
            <a:endParaRPr lang="zh-CN" altLang="en-US"/>
          </a:p>
        </p:txBody>
      </p:sp>
    </p:spTree>
    <p:extLst>
      <p:ext uri="{BB962C8B-B14F-4D97-AF65-F5344CB8AC3E}">
        <p14:creationId xmlns:p14="http://schemas.microsoft.com/office/powerpoint/2010/main" val="938845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8F7B81-3D2F-484A-9C6A-68D03E10C1A5}"/>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CF6845E-7117-481B-8C98-9CFC2612A6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AA4AA2B5-DA18-4660-83E8-DD695C9573DD}"/>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80F62F19-435B-4C09-A8FC-912832E185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20B0384E-E231-4851-BA5C-5209DB6ABE9A}"/>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A8B6E29C-B07B-4866-9F91-31F3C4BE122C}"/>
              </a:ext>
            </a:extLst>
          </p:cNvPr>
          <p:cNvSpPr>
            <a:spLocks noGrp="1"/>
          </p:cNvSpPr>
          <p:nvPr>
            <p:ph type="dt" sz="half" idx="10"/>
          </p:nvPr>
        </p:nvSpPr>
        <p:spPr/>
        <p:txBody>
          <a:bodyPr/>
          <a:lstStyle/>
          <a:p>
            <a:fld id="{0E4966F9-ED60-4F51-BAE1-8377253D904B}" type="datetimeFigureOut">
              <a:rPr lang="zh-CN" altLang="en-US" smtClean="0"/>
              <a:t>2018/5/3</a:t>
            </a:fld>
            <a:endParaRPr lang="zh-CN" altLang="en-US"/>
          </a:p>
        </p:txBody>
      </p:sp>
      <p:sp>
        <p:nvSpPr>
          <p:cNvPr id="8" name="页脚占位符 7">
            <a:extLst>
              <a:ext uri="{FF2B5EF4-FFF2-40B4-BE49-F238E27FC236}">
                <a16:creationId xmlns:a16="http://schemas.microsoft.com/office/drawing/2014/main" id="{783FA473-A8DE-4765-B189-95E12ECC6A2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6F43C95-5A5E-4A99-94B9-9962FB380D7A}"/>
              </a:ext>
            </a:extLst>
          </p:cNvPr>
          <p:cNvSpPr>
            <a:spLocks noGrp="1"/>
          </p:cNvSpPr>
          <p:nvPr>
            <p:ph type="sldNum" sz="quarter" idx="12"/>
          </p:nvPr>
        </p:nvSpPr>
        <p:spPr/>
        <p:txBody>
          <a:bodyPr/>
          <a:lstStyle/>
          <a:p>
            <a:fld id="{EFE4ABC3-55A0-4B1A-B197-33643F613F22}" type="slidenum">
              <a:rPr lang="zh-CN" altLang="en-US" smtClean="0"/>
              <a:t>‹#›</a:t>
            </a:fld>
            <a:endParaRPr lang="zh-CN" altLang="en-US"/>
          </a:p>
        </p:txBody>
      </p:sp>
    </p:spTree>
    <p:extLst>
      <p:ext uri="{BB962C8B-B14F-4D97-AF65-F5344CB8AC3E}">
        <p14:creationId xmlns:p14="http://schemas.microsoft.com/office/powerpoint/2010/main" val="18973482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E69173-0308-40E2-960F-31873C3C498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DD26A82-7F8C-4692-8A07-307500FA4921}"/>
              </a:ext>
            </a:extLst>
          </p:cNvPr>
          <p:cNvSpPr>
            <a:spLocks noGrp="1"/>
          </p:cNvSpPr>
          <p:nvPr>
            <p:ph type="dt" sz="half" idx="10"/>
          </p:nvPr>
        </p:nvSpPr>
        <p:spPr/>
        <p:txBody>
          <a:bodyPr/>
          <a:lstStyle/>
          <a:p>
            <a:fld id="{0E4966F9-ED60-4F51-BAE1-8377253D904B}" type="datetimeFigureOut">
              <a:rPr lang="zh-CN" altLang="en-US" smtClean="0"/>
              <a:t>2018/5/3</a:t>
            </a:fld>
            <a:endParaRPr lang="zh-CN" altLang="en-US"/>
          </a:p>
        </p:txBody>
      </p:sp>
      <p:sp>
        <p:nvSpPr>
          <p:cNvPr id="4" name="页脚占位符 3">
            <a:extLst>
              <a:ext uri="{FF2B5EF4-FFF2-40B4-BE49-F238E27FC236}">
                <a16:creationId xmlns:a16="http://schemas.microsoft.com/office/drawing/2014/main" id="{5F29B326-A46A-49EE-B811-3E0FFC4645A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5C42D75-45B4-48EF-ADBA-4DB892324C9F}"/>
              </a:ext>
            </a:extLst>
          </p:cNvPr>
          <p:cNvSpPr>
            <a:spLocks noGrp="1"/>
          </p:cNvSpPr>
          <p:nvPr>
            <p:ph type="sldNum" sz="quarter" idx="12"/>
          </p:nvPr>
        </p:nvSpPr>
        <p:spPr/>
        <p:txBody>
          <a:bodyPr/>
          <a:lstStyle/>
          <a:p>
            <a:fld id="{EFE4ABC3-55A0-4B1A-B197-33643F613F22}" type="slidenum">
              <a:rPr lang="zh-CN" altLang="en-US" smtClean="0"/>
              <a:t>‹#›</a:t>
            </a:fld>
            <a:endParaRPr lang="zh-CN" altLang="en-US"/>
          </a:p>
        </p:txBody>
      </p:sp>
    </p:spTree>
    <p:extLst>
      <p:ext uri="{BB962C8B-B14F-4D97-AF65-F5344CB8AC3E}">
        <p14:creationId xmlns:p14="http://schemas.microsoft.com/office/powerpoint/2010/main" val="23239711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23C346-7722-4AB9-A76D-7995E78E1584}"/>
              </a:ext>
            </a:extLst>
          </p:cNvPr>
          <p:cNvSpPr>
            <a:spLocks noGrp="1"/>
          </p:cNvSpPr>
          <p:nvPr>
            <p:ph type="dt" sz="half" idx="10"/>
          </p:nvPr>
        </p:nvSpPr>
        <p:spPr/>
        <p:txBody>
          <a:bodyPr/>
          <a:lstStyle/>
          <a:p>
            <a:fld id="{0E4966F9-ED60-4F51-BAE1-8377253D904B}" type="datetimeFigureOut">
              <a:rPr lang="zh-CN" altLang="en-US" smtClean="0"/>
              <a:t>2018/5/3</a:t>
            </a:fld>
            <a:endParaRPr lang="zh-CN" altLang="en-US"/>
          </a:p>
        </p:txBody>
      </p:sp>
      <p:sp>
        <p:nvSpPr>
          <p:cNvPr id="3" name="页脚占位符 2">
            <a:extLst>
              <a:ext uri="{FF2B5EF4-FFF2-40B4-BE49-F238E27FC236}">
                <a16:creationId xmlns:a16="http://schemas.microsoft.com/office/drawing/2014/main" id="{71EB0D6C-B146-4E7D-B9D1-20738653B0AF}"/>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BF0A5D1-3544-4C5B-BF2F-B1F3DE7EBED2}"/>
              </a:ext>
            </a:extLst>
          </p:cNvPr>
          <p:cNvSpPr>
            <a:spLocks noGrp="1"/>
          </p:cNvSpPr>
          <p:nvPr>
            <p:ph type="sldNum" sz="quarter" idx="12"/>
          </p:nvPr>
        </p:nvSpPr>
        <p:spPr/>
        <p:txBody>
          <a:bodyPr/>
          <a:lstStyle/>
          <a:p>
            <a:fld id="{EFE4ABC3-55A0-4B1A-B197-33643F613F22}" type="slidenum">
              <a:rPr lang="zh-CN" altLang="en-US" smtClean="0"/>
              <a:t>‹#›</a:t>
            </a:fld>
            <a:endParaRPr lang="zh-CN" altLang="en-US"/>
          </a:p>
        </p:txBody>
      </p:sp>
    </p:spTree>
    <p:extLst>
      <p:ext uri="{BB962C8B-B14F-4D97-AF65-F5344CB8AC3E}">
        <p14:creationId xmlns:p14="http://schemas.microsoft.com/office/powerpoint/2010/main" val="12453363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19401D-F35E-42E3-9394-074AB21B858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953FE35-2DE9-4D00-9F09-E5D306310F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5B0B5673-93BD-41FA-BC6B-4A1FD5CCC8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2C59C4C3-B2B1-462C-834F-D53770940D5A}"/>
              </a:ext>
            </a:extLst>
          </p:cNvPr>
          <p:cNvSpPr>
            <a:spLocks noGrp="1"/>
          </p:cNvSpPr>
          <p:nvPr>
            <p:ph type="dt" sz="half" idx="10"/>
          </p:nvPr>
        </p:nvSpPr>
        <p:spPr/>
        <p:txBody>
          <a:bodyPr/>
          <a:lstStyle/>
          <a:p>
            <a:fld id="{0E4966F9-ED60-4F51-BAE1-8377253D904B}" type="datetimeFigureOut">
              <a:rPr lang="zh-CN" altLang="en-US" smtClean="0"/>
              <a:t>2018/5/3</a:t>
            </a:fld>
            <a:endParaRPr lang="zh-CN" altLang="en-US"/>
          </a:p>
        </p:txBody>
      </p:sp>
      <p:sp>
        <p:nvSpPr>
          <p:cNvPr id="6" name="页脚占位符 5">
            <a:extLst>
              <a:ext uri="{FF2B5EF4-FFF2-40B4-BE49-F238E27FC236}">
                <a16:creationId xmlns:a16="http://schemas.microsoft.com/office/drawing/2014/main" id="{435CCE4C-1830-470B-99D8-C44EF53A061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12B6875-7016-4520-AAB1-7F7CC6AB8C6D}"/>
              </a:ext>
            </a:extLst>
          </p:cNvPr>
          <p:cNvSpPr>
            <a:spLocks noGrp="1"/>
          </p:cNvSpPr>
          <p:nvPr>
            <p:ph type="sldNum" sz="quarter" idx="12"/>
          </p:nvPr>
        </p:nvSpPr>
        <p:spPr/>
        <p:txBody>
          <a:bodyPr/>
          <a:lstStyle/>
          <a:p>
            <a:fld id="{EFE4ABC3-55A0-4B1A-B197-33643F613F22}" type="slidenum">
              <a:rPr lang="zh-CN" altLang="en-US" smtClean="0"/>
              <a:t>‹#›</a:t>
            </a:fld>
            <a:endParaRPr lang="zh-CN" altLang="en-US"/>
          </a:p>
        </p:txBody>
      </p:sp>
    </p:spTree>
    <p:extLst>
      <p:ext uri="{BB962C8B-B14F-4D97-AF65-F5344CB8AC3E}">
        <p14:creationId xmlns:p14="http://schemas.microsoft.com/office/powerpoint/2010/main" val="3715252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986789-38B6-4016-9590-077453BCD94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428513F-D92D-4C61-9E46-F54468980B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6F4B54C-394B-4936-9711-B55B1A4B0C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A19BDAC1-4EAE-47DE-BA24-4A28726AB3A2}"/>
              </a:ext>
            </a:extLst>
          </p:cNvPr>
          <p:cNvSpPr>
            <a:spLocks noGrp="1"/>
          </p:cNvSpPr>
          <p:nvPr>
            <p:ph type="dt" sz="half" idx="10"/>
          </p:nvPr>
        </p:nvSpPr>
        <p:spPr/>
        <p:txBody>
          <a:bodyPr/>
          <a:lstStyle/>
          <a:p>
            <a:fld id="{0E4966F9-ED60-4F51-BAE1-8377253D904B}" type="datetimeFigureOut">
              <a:rPr lang="zh-CN" altLang="en-US" smtClean="0"/>
              <a:t>2018/5/3</a:t>
            </a:fld>
            <a:endParaRPr lang="zh-CN" altLang="en-US"/>
          </a:p>
        </p:txBody>
      </p:sp>
      <p:sp>
        <p:nvSpPr>
          <p:cNvPr id="6" name="页脚占位符 5">
            <a:extLst>
              <a:ext uri="{FF2B5EF4-FFF2-40B4-BE49-F238E27FC236}">
                <a16:creationId xmlns:a16="http://schemas.microsoft.com/office/drawing/2014/main" id="{455D2581-1BBA-4EE0-A3F3-7928DEE29F1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31C4DC7-FDA5-4D97-9CD6-63B26D61B97E}"/>
              </a:ext>
            </a:extLst>
          </p:cNvPr>
          <p:cNvSpPr>
            <a:spLocks noGrp="1"/>
          </p:cNvSpPr>
          <p:nvPr>
            <p:ph type="sldNum" sz="quarter" idx="12"/>
          </p:nvPr>
        </p:nvSpPr>
        <p:spPr/>
        <p:txBody>
          <a:bodyPr/>
          <a:lstStyle/>
          <a:p>
            <a:fld id="{EFE4ABC3-55A0-4B1A-B197-33643F613F22}" type="slidenum">
              <a:rPr lang="zh-CN" altLang="en-US" smtClean="0"/>
              <a:t>‹#›</a:t>
            </a:fld>
            <a:endParaRPr lang="zh-CN" altLang="en-US"/>
          </a:p>
        </p:txBody>
      </p:sp>
    </p:spTree>
    <p:extLst>
      <p:ext uri="{BB962C8B-B14F-4D97-AF65-F5344CB8AC3E}">
        <p14:creationId xmlns:p14="http://schemas.microsoft.com/office/powerpoint/2010/main" val="9686249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E9DF449-DB75-47BF-8A76-AA5CCBA565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3C602E7-1349-4C3B-BB21-9A7E66BC56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55EF05D-3027-4C58-A8AB-DE6FFEEFA94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4966F9-ED60-4F51-BAE1-8377253D904B}" type="datetimeFigureOut">
              <a:rPr lang="zh-CN" altLang="en-US" smtClean="0"/>
              <a:t>2018/5/3</a:t>
            </a:fld>
            <a:endParaRPr lang="zh-CN" altLang="en-US"/>
          </a:p>
        </p:txBody>
      </p:sp>
      <p:sp>
        <p:nvSpPr>
          <p:cNvPr id="5" name="页脚占位符 4">
            <a:extLst>
              <a:ext uri="{FF2B5EF4-FFF2-40B4-BE49-F238E27FC236}">
                <a16:creationId xmlns:a16="http://schemas.microsoft.com/office/drawing/2014/main" id="{804D6E72-B577-4F08-AFD3-3AADE70916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AD9A7127-BC95-4606-9FEB-2A1F2A3129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E4ABC3-55A0-4B1A-B197-33643F613F22}" type="slidenum">
              <a:rPr lang="zh-CN" altLang="en-US" smtClean="0"/>
              <a:t>‹#›</a:t>
            </a:fld>
            <a:endParaRPr lang="zh-CN" altLang="en-US"/>
          </a:p>
        </p:txBody>
      </p:sp>
    </p:spTree>
    <p:extLst>
      <p:ext uri="{BB962C8B-B14F-4D97-AF65-F5344CB8AC3E}">
        <p14:creationId xmlns:p14="http://schemas.microsoft.com/office/powerpoint/2010/main" val="14681038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arxiv.org/abs/1312.4400"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t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2" Type="http://schemas.openxmlformats.org/officeDocument/2006/relationships/hyperlink" Target="https://arxiv.org/abs/1312.4400"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8A6B7965-E31B-4083-A768-D8286EC2DE29}"/>
              </a:ext>
            </a:extLst>
          </p:cNvPr>
          <p:cNvSpPr txBox="1"/>
          <p:nvPr/>
        </p:nvSpPr>
        <p:spPr>
          <a:xfrm>
            <a:off x="2543938" y="2732762"/>
            <a:ext cx="6907969" cy="1107996"/>
          </a:xfrm>
          <a:prstGeom prst="rect">
            <a:avLst/>
          </a:prstGeom>
          <a:noFill/>
        </p:spPr>
        <p:txBody>
          <a:bodyPr wrap="square" rtlCol="0">
            <a:spAutoFit/>
          </a:bodyPr>
          <a:lstStyle/>
          <a:p>
            <a:r>
              <a:rPr lang="zh-CN" altLang="en-US" sz="6600" dirty="0"/>
              <a:t>神经网络结构介绍</a:t>
            </a:r>
          </a:p>
        </p:txBody>
      </p:sp>
      <p:pic>
        <p:nvPicPr>
          <p:cNvPr id="3" name="图片 2">
            <a:extLst>
              <a:ext uri="{FF2B5EF4-FFF2-40B4-BE49-F238E27FC236}">
                <a16:creationId xmlns:a16="http://schemas.microsoft.com/office/drawing/2014/main" id="{D9F374D4-49D5-466B-9F2F-0EB81B2BEB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58777" y="189353"/>
            <a:ext cx="2037277" cy="437149"/>
          </a:xfrm>
          <a:prstGeom prst="rect">
            <a:avLst/>
          </a:prstGeom>
        </p:spPr>
      </p:pic>
    </p:spTree>
    <p:extLst>
      <p:ext uri="{BB962C8B-B14F-4D97-AF65-F5344CB8AC3E}">
        <p14:creationId xmlns:p14="http://schemas.microsoft.com/office/powerpoint/2010/main" val="38835503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257105E-F5F2-4A28-BDE0-112FBABAF332}"/>
              </a:ext>
            </a:extLst>
          </p:cNvPr>
          <p:cNvSpPr txBox="1"/>
          <p:nvPr/>
        </p:nvSpPr>
        <p:spPr>
          <a:xfrm>
            <a:off x="270588" y="223932"/>
            <a:ext cx="4124129" cy="646331"/>
          </a:xfrm>
          <a:prstGeom prst="rect">
            <a:avLst/>
          </a:prstGeom>
          <a:noFill/>
        </p:spPr>
        <p:txBody>
          <a:bodyPr wrap="square" rtlCol="0">
            <a:spAutoFit/>
          </a:bodyPr>
          <a:lstStyle/>
          <a:p>
            <a:r>
              <a:rPr lang="en-US" altLang="zh-CN" sz="3600" dirty="0"/>
              <a:t>1×1</a:t>
            </a:r>
            <a:r>
              <a:rPr lang="zh-CN" altLang="en-US" sz="3600" dirty="0"/>
              <a:t>卷积</a:t>
            </a:r>
          </a:p>
        </p:txBody>
      </p:sp>
      <p:sp>
        <p:nvSpPr>
          <p:cNvPr id="32" name="Rectangle 4">
            <a:extLst>
              <a:ext uri="{FF2B5EF4-FFF2-40B4-BE49-F238E27FC236}">
                <a16:creationId xmlns:a16="http://schemas.microsoft.com/office/drawing/2014/main" id="{AEBB1829-9EB3-4B2F-8488-75630DFA8F91}"/>
              </a:ext>
            </a:extLst>
          </p:cNvPr>
          <p:cNvSpPr/>
          <p:nvPr/>
        </p:nvSpPr>
        <p:spPr>
          <a:xfrm>
            <a:off x="8067871" y="6619848"/>
            <a:ext cx="4124129" cy="220044"/>
          </a:xfrm>
          <a:prstGeom prst="rect">
            <a:avLst/>
          </a:prstGeom>
        </p:spPr>
        <p:txBody>
          <a:bodyPr vert="horz" wrap="square" lIns="0" tIns="0" rIns="0" bIns="0" rtlCol="0">
            <a:noAutofit/>
          </a:bodyPr>
          <a:lstStyle/>
          <a:p>
            <a:pPr marL="12700"/>
            <a:r>
              <a:rPr lang="en-US" sz="1400" spc="-40" dirty="0">
                <a:solidFill>
                  <a:srgbClr val="7F7F7F"/>
                </a:solidFill>
                <a:latin typeface="Calibri"/>
                <a:cs typeface="Calibri"/>
              </a:rPr>
              <a:t> M. Lin, Q. Chen, and S. Yan, </a:t>
            </a:r>
            <a:r>
              <a:rPr lang="en-US" sz="1400" spc="-40" dirty="0">
                <a:solidFill>
                  <a:srgbClr val="7F7F7F"/>
                </a:solidFill>
                <a:latin typeface="Calibri"/>
                <a:cs typeface="Calibri"/>
                <a:hlinkClick r:id="rId2"/>
              </a:rPr>
              <a:t>Network in network</a:t>
            </a:r>
            <a:r>
              <a:rPr lang="en-US" sz="1400" spc="-40" dirty="0">
                <a:solidFill>
                  <a:srgbClr val="7F7F7F"/>
                </a:solidFill>
                <a:latin typeface="Calibri"/>
                <a:cs typeface="Calibri"/>
              </a:rPr>
              <a:t>, ICLR 2014</a:t>
            </a:r>
          </a:p>
        </p:txBody>
      </p:sp>
      <p:grpSp>
        <p:nvGrpSpPr>
          <p:cNvPr id="10" name="组合 9">
            <a:extLst>
              <a:ext uri="{FF2B5EF4-FFF2-40B4-BE49-F238E27FC236}">
                <a16:creationId xmlns:a16="http://schemas.microsoft.com/office/drawing/2014/main" id="{A2E1C322-E4B6-4E7B-B69C-7E4D929F9A6D}"/>
              </a:ext>
            </a:extLst>
          </p:cNvPr>
          <p:cNvGrpSpPr/>
          <p:nvPr/>
        </p:nvGrpSpPr>
        <p:grpSpPr>
          <a:xfrm>
            <a:off x="929352" y="1006651"/>
            <a:ext cx="6930729" cy="4844697"/>
            <a:chOff x="2410772" y="1039538"/>
            <a:chExt cx="6930729" cy="4844697"/>
          </a:xfrm>
        </p:grpSpPr>
        <p:grpSp>
          <p:nvGrpSpPr>
            <p:cNvPr id="6" name="组合 5">
              <a:extLst>
                <a:ext uri="{FF2B5EF4-FFF2-40B4-BE49-F238E27FC236}">
                  <a16:creationId xmlns:a16="http://schemas.microsoft.com/office/drawing/2014/main" id="{B38AB020-E1A7-4EB8-867A-6458D32A54A6}"/>
                </a:ext>
              </a:extLst>
            </p:cNvPr>
            <p:cNvGrpSpPr/>
            <p:nvPr/>
          </p:nvGrpSpPr>
          <p:grpSpPr>
            <a:xfrm>
              <a:off x="2410772" y="1883229"/>
              <a:ext cx="6930729" cy="4001006"/>
              <a:chOff x="2577026" y="1359527"/>
              <a:chExt cx="6930729" cy="4001006"/>
            </a:xfrm>
          </p:grpSpPr>
          <p:grpSp>
            <p:nvGrpSpPr>
              <p:cNvPr id="2" name="组合 1">
                <a:extLst>
                  <a:ext uri="{FF2B5EF4-FFF2-40B4-BE49-F238E27FC236}">
                    <a16:creationId xmlns:a16="http://schemas.microsoft.com/office/drawing/2014/main" id="{B39DD756-15FD-4C28-A490-6882732A6C93}"/>
                  </a:ext>
                </a:extLst>
              </p:cNvPr>
              <p:cNvGrpSpPr/>
              <p:nvPr/>
            </p:nvGrpSpPr>
            <p:grpSpPr>
              <a:xfrm>
                <a:off x="2577026" y="1359527"/>
                <a:ext cx="6309279" cy="3431827"/>
                <a:chOff x="2514600" y="2357735"/>
                <a:chExt cx="6172200" cy="3357265"/>
              </a:xfrm>
            </p:grpSpPr>
            <p:sp>
              <p:nvSpPr>
                <p:cNvPr id="13" name="Cube 4">
                  <a:extLst>
                    <a:ext uri="{FF2B5EF4-FFF2-40B4-BE49-F238E27FC236}">
                      <a16:creationId xmlns:a16="http://schemas.microsoft.com/office/drawing/2014/main" id="{A698F966-690E-411D-8366-19EEE0DC0F23}"/>
                    </a:ext>
                  </a:extLst>
                </p:cNvPr>
                <p:cNvSpPr/>
                <p:nvPr/>
              </p:nvSpPr>
              <p:spPr bwMode="auto">
                <a:xfrm>
                  <a:off x="2514600" y="2357735"/>
                  <a:ext cx="3200400" cy="3352800"/>
                </a:xfrm>
                <a:prstGeom prst="cube">
                  <a:avLst>
                    <a:gd name="adj" fmla="val 42106"/>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4" name="Cube 20">
                  <a:extLst>
                    <a:ext uri="{FF2B5EF4-FFF2-40B4-BE49-F238E27FC236}">
                      <a16:creationId xmlns:a16="http://schemas.microsoft.com/office/drawing/2014/main" id="{CADF9B61-7465-45C7-8FBE-DBEC2A485A9B}"/>
                    </a:ext>
                  </a:extLst>
                </p:cNvPr>
                <p:cNvSpPr/>
                <p:nvPr/>
              </p:nvSpPr>
              <p:spPr bwMode="auto">
                <a:xfrm>
                  <a:off x="2971800" y="4262734"/>
                  <a:ext cx="1905000" cy="385465"/>
                </a:xfrm>
                <a:prstGeom prst="cube">
                  <a:avLst>
                    <a:gd name="adj" fmla="val 36904"/>
                  </a:avLst>
                </a:prstGeom>
                <a:solidFill>
                  <a:schemeClr val="bg1">
                    <a:alpha val="13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5" name="Cube 24">
                  <a:extLst>
                    <a:ext uri="{FF2B5EF4-FFF2-40B4-BE49-F238E27FC236}">
                      <a16:creationId xmlns:a16="http://schemas.microsoft.com/office/drawing/2014/main" id="{C06C4290-FEEC-4BCE-93B5-60F0C2F995CB}"/>
                    </a:ext>
                  </a:extLst>
                </p:cNvPr>
                <p:cNvSpPr/>
                <p:nvPr/>
              </p:nvSpPr>
              <p:spPr bwMode="auto">
                <a:xfrm>
                  <a:off x="6096000" y="2362200"/>
                  <a:ext cx="2590800" cy="3352800"/>
                </a:xfrm>
                <a:prstGeom prst="cube">
                  <a:avLst>
                    <a:gd name="adj" fmla="val 51891"/>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6" name="Cube 26">
                  <a:extLst>
                    <a:ext uri="{FF2B5EF4-FFF2-40B4-BE49-F238E27FC236}">
                      <a16:creationId xmlns:a16="http://schemas.microsoft.com/office/drawing/2014/main" id="{AE4E79CC-D31C-4519-A5F1-BF861BAF54E5}"/>
                    </a:ext>
                  </a:extLst>
                </p:cNvPr>
                <p:cNvSpPr/>
                <p:nvPr/>
              </p:nvSpPr>
              <p:spPr bwMode="auto">
                <a:xfrm>
                  <a:off x="6324600" y="2357735"/>
                  <a:ext cx="1600200" cy="3352800"/>
                </a:xfrm>
                <a:prstGeom prst="cube">
                  <a:avLst>
                    <a:gd name="adj" fmla="val 84406"/>
                  </a:avLst>
                </a:prstGeom>
                <a:solidFill>
                  <a:schemeClr val="bg1">
                    <a:alpha val="13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7" name="Cube 25">
                  <a:extLst>
                    <a:ext uri="{FF2B5EF4-FFF2-40B4-BE49-F238E27FC236}">
                      <a16:creationId xmlns:a16="http://schemas.microsoft.com/office/drawing/2014/main" id="{2EDBD039-57FE-495B-8AB6-9AA9C6805F74}"/>
                    </a:ext>
                  </a:extLst>
                </p:cNvPr>
                <p:cNvSpPr/>
                <p:nvPr/>
              </p:nvSpPr>
              <p:spPr bwMode="auto">
                <a:xfrm>
                  <a:off x="6705600" y="4262735"/>
                  <a:ext cx="381000" cy="381000"/>
                </a:xfrm>
                <a:prstGeom prst="cube">
                  <a:avLst>
                    <a:gd name="adj" fmla="val 35792"/>
                  </a:avLst>
                </a:prstGeom>
                <a:solidFill>
                  <a:schemeClr val="bg1">
                    <a:alpha val="13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cxnSp>
              <p:nvCxnSpPr>
                <p:cNvPr id="18" name="Straight Connector 27">
                  <a:extLst>
                    <a:ext uri="{FF2B5EF4-FFF2-40B4-BE49-F238E27FC236}">
                      <a16:creationId xmlns:a16="http://schemas.microsoft.com/office/drawing/2014/main" id="{2A093B5E-595E-4CDF-8699-999411D42625}"/>
                    </a:ext>
                  </a:extLst>
                </p:cNvPr>
                <p:cNvCxnSpPr/>
                <p:nvPr/>
              </p:nvCxnSpPr>
              <p:spPr bwMode="auto">
                <a:xfrm>
                  <a:off x="4876800" y="4267200"/>
                  <a:ext cx="1981200" cy="0"/>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19" name="Straight Connector 28">
                  <a:extLst>
                    <a:ext uri="{FF2B5EF4-FFF2-40B4-BE49-F238E27FC236}">
                      <a16:creationId xmlns:a16="http://schemas.microsoft.com/office/drawing/2014/main" id="{447A4DF0-CED2-4510-9AE7-A4C68F7117C4}"/>
                    </a:ext>
                  </a:extLst>
                </p:cNvPr>
                <p:cNvCxnSpPr/>
                <p:nvPr/>
              </p:nvCxnSpPr>
              <p:spPr bwMode="auto">
                <a:xfrm flipV="1">
                  <a:off x="4724400" y="4419600"/>
                  <a:ext cx="1981200" cy="2"/>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20" name="Straight Connector 29">
                  <a:extLst>
                    <a:ext uri="{FF2B5EF4-FFF2-40B4-BE49-F238E27FC236}">
                      <a16:creationId xmlns:a16="http://schemas.microsoft.com/office/drawing/2014/main" id="{4BE097CD-D8FC-4BD9-914D-D3BA636C79EF}"/>
                    </a:ext>
                  </a:extLst>
                </p:cNvPr>
                <p:cNvCxnSpPr/>
                <p:nvPr/>
              </p:nvCxnSpPr>
              <p:spPr bwMode="auto">
                <a:xfrm>
                  <a:off x="4724400" y="4648200"/>
                  <a:ext cx="1981200" cy="0"/>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21" name="Straight Connector 30">
                  <a:extLst>
                    <a:ext uri="{FF2B5EF4-FFF2-40B4-BE49-F238E27FC236}">
                      <a16:creationId xmlns:a16="http://schemas.microsoft.com/office/drawing/2014/main" id="{F2D853AB-5941-4E33-8F4B-245253E91D57}"/>
                    </a:ext>
                  </a:extLst>
                </p:cNvPr>
                <p:cNvCxnSpPr/>
                <p:nvPr/>
              </p:nvCxnSpPr>
              <p:spPr bwMode="auto">
                <a:xfrm>
                  <a:off x="4876800" y="4495800"/>
                  <a:ext cx="1828800" cy="0"/>
                </a:xfrm>
                <a:prstGeom prst="line">
                  <a:avLst/>
                </a:prstGeom>
                <a:solidFill>
                  <a:schemeClr val="accent1"/>
                </a:solidFill>
                <a:ln w="9525" cap="flat" cmpd="sng" algn="ctr">
                  <a:solidFill>
                    <a:schemeClr val="tx1"/>
                  </a:solidFill>
                  <a:prstDash val="sysDot"/>
                  <a:round/>
                  <a:headEnd type="none" w="med" len="med"/>
                  <a:tailEnd type="none" w="med" len="med"/>
                </a:ln>
                <a:effectLst/>
              </p:spPr>
            </p:cxnSp>
          </p:grpSp>
          <p:sp>
            <p:nvSpPr>
              <p:cNvPr id="4" name="矩形 3">
                <a:extLst>
                  <a:ext uri="{FF2B5EF4-FFF2-40B4-BE49-F238E27FC236}">
                    <a16:creationId xmlns:a16="http://schemas.microsoft.com/office/drawing/2014/main" id="{FE1311F8-3AFD-412B-9739-20DB4B7E78DF}"/>
                  </a:ext>
                </a:extLst>
              </p:cNvPr>
              <p:cNvSpPr/>
              <p:nvPr/>
            </p:nvSpPr>
            <p:spPr>
              <a:xfrm>
                <a:off x="3265231" y="4960423"/>
                <a:ext cx="470000" cy="400110"/>
              </a:xfrm>
              <a:prstGeom prst="rect">
                <a:avLst/>
              </a:prstGeom>
            </p:spPr>
            <p:txBody>
              <a:bodyPr wrap="none">
                <a:spAutoFit/>
              </a:bodyPr>
              <a:lstStyle/>
              <a:p>
                <a:r>
                  <a:rPr lang="en-US" altLang="zh-CN" sz="2000" b="1" dirty="0"/>
                  <a:t>64</a:t>
                </a:r>
                <a:endParaRPr lang="zh-CN" altLang="en-US" sz="2000" b="1" dirty="0"/>
              </a:p>
            </p:txBody>
          </p:sp>
          <p:sp>
            <p:nvSpPr>
              <p:cNvPr id="5" name="矩形 4">
                <a:extLst>
                  <a:ext uri="{FF2B5EF4-FFF2-40B4-BE49-F238E27FC236}">
                    <a16:creationId xmlns:a16="http://schemas.microsoft.com/office/drawing/2014/main" id="{A8EF8466-51D5-4F7D-8810-E5D0693E7053}"/>
                  </a:ext>
                </a:extLst>
              </p:cNvPr>
              <p:cNvSpPr/>
              <p:nvPr/>
            </p:nvSpPr>
            <p:spPr>
              <a:xfrm>
                <a:off x="5381516" y="3956450"/>
                <a:ext cx="470000" cy="400110"/>
              </a:xfrm>
              <a:prstGeom prst="rect">
                <a:avLst/>
              </a:prstGeom>
            </p:spPr>
            <p:txBody>
              <a:bodyPr wrap="none">
                <a:spAutoFit/>
              </a:bodyPr>
              <a:lstStyle/>
              <a:p>
                <a:r>
                  <a:rPr lang="en-US" altLang="zh-CN" sz="2000" b="1" dirty="0"/>
                  <a:t>56</a:t>
                </a:r>
                <a:endParaRPr lang="zh-CN" altLang="en-US" sz="2000" b="1" dirty="0"/>
              </a:p>
            </p:txBody>
          </p:sp>
          <p:sp>
            <p:nvSpPr>
              <p:cNvPr id="22" name="矩形 21">
                <a:extLst>
                  <a:ext uri="{FF2B5EF4-FFF2-40B4-BE49-F238E27FC236}">
                    <a16:creationId xmlns:a16="http://schemas.microsoft.com/office/drawing/2014/main" id="{B027A84C-05FA-45A8-9D7D-A3F5DE8C713C}"/>
                  </a:ext>
                </a:extLst>
              </p:cNvPr>
              <p:cNvSpPr/>
              <p:nvPr/>
            </p:nvSpPr>
            <p:spPr>
              <a:xfrm>
                <a:off x="5949475" y="2085253"/>
                <a:ext cx="470000" cy="400110"/>
              </a:xfrm>
              <a:prstGeom prst="rect">
                <a:avLst/>
              </a:prstGeom>
            </p:spPr>
            <p:txBody>
              <a:bodyPr wrap="none">
                <a:spAutoFit/>
              </a:bodyPr>
              <a:lstStyle/>
              <a:p>
                <a:r>
                  <a:rPr lang="en-US" altLang="zh-CN" sz="2000" b="1" dirty="0"/>
                  <a:t>56</a:t>
                </a:r>
                <a:endParaRPr lang="zh-CN" altLang="en-US" sz="2000" b="1" dirty="0"/>
              </a:p>
            </p:txBody>
          </p:sp>
          <p:sp>
            <p:nvSpPr>
              <p:cNvPr id="23" name="矩形 22">
                <a:extLst>
                  <a:ext uri="{FF2B5EF4-FFF2-40B4-BE49-F238E27FC236}">
                    <a16:creationId xmlns:a16="http://schemas.microsoft.com/office/drawing/2014/main" id="{4143C39B-9A6E-412F-A3EA-90E98A947013}"/>
                  </a:ext>
                </a:extLst>
              </p:cNvPr>
              <p:cNvSpPr/>
              <p:nvPr/>
            </p:nvSpPr>
            <p:spPr>
              <a:xfrm>
                <a:off x="8341776" y="3956450"/>
                <a:ext cx="470000" cy="400110"/>
              </a:xfrm>
              <a:prstGeom prst="rect">
                <a:avLst/>
              </a:prstGeom>
            </p:spPr>
            <p:txBody>
              <a:bodyPr wrap="none">
                <a:spAutoFit/>
              </a:bodyPr>
              <a:lstStyle/>
              <a:p>
                <a:r>
                  <a:rPr lang="en-US" altLang="zh-CN" sz="2000" b="1" dirty="0"/>
                  <a:t>56</a:t>
                </a:r>
                <a:endParaRPr lang="zh-CN" altLang="en-US" sz="2000" b="1" dirty="0"/>
              </a:p>
            </p:txBody>
          </p:sp>
          <p:sp>
            <p:nvSpPr>
              <p:cNvPr id="24" name="矩形 23">
                <a:extLst>
                  <a:ext uri="{FF2B5EF4-FFF2-40B4-BE49-F238E27FC236}">
                    <a16:creationId xmlns:a16="http://schemas.microsoft.com/office/drawing/2014/main" id="{2047FB33-E0C9-47B8-B987-81F23A7F44ED}"/>
                  </a:ext>
                </a:extLst>
              </p:cNvPr>
              <p:cNvSpPr/>
              <p:nvPr/>
            </p:nvSpPr>
            <p:spPr>
              <a:xfrm>
                <a:off x="9037755" y="2079206"/>
                <a:ext cx="470000" cy="400110"/>
              </a:xfrm>
              <a:prstGeom prst="rect">
                <a:avLst/>
              </a:prstGeom>
            </p:spPr>
            <p:txBody>
              <a:bodyPr wrap="none">
                <a:spAutoFit/>
              </a:bodyPr>
              <a:lstStyle/>
              <a:p>
                <a:r>
                  <a:rPr lang="en-US" altLang="zh-CN" sz="2000" b="1" dirty="0"/>
                  <a:t>56</a:t>
                </a:r>
                <a:endParaRPr lang="zh-CN" altLang="en-US" sz="2000" b="1" dirty="0"/>
              </a:p>
            </p:txBody>
          </p:sp>
          <p:sp>
            <p:nvSpPr>
              <p:cNvPr id="25" name="矩形 24">
                <a:extLst>
                  <a:ext uri="{FF2B5EF4-FFF2-40B4-BE49-F238E27FC236}">
                    <a16:creationId xmlns:a16="http://schemas.microsoft.com/office/drawing/2014/main" id="{CA47F78E-0EA5-44D2-AE52-B583447515A8}"/>
                  </a:ext>
                </a:extLst>
              </p:cNvPr>
              <p:cNvSpPr/>
              <p:nvPr/>
            </p:nvSpPr>
            <p:spPr>
              <a:xfrm>
                <a:off x="6585835" y="4957088"/>
                <a:ext cx="470000" cy="400110"/>
              </a:xfrm>
              <a:prstGeom prst="rect">
                <a:avLst/>
              </a:prstGeom>
            </p:spPr>
            <p:txBody>
              <a:bodyPr wrap="none">
                <a:spAutoFit/>
              </a:bodyPr>
              <a:lstStyle/>
              <a:p>
                <a:r>
                  <a:rPr lang="en-US" altLang="zh-CN" sz="2000" b="1" dirty="0"/>
                  <a:t>32</a:t>
                </a:r>
                <a:endParaRPr lang="zh-CN" altLang="en-US" sz="2000" b="1" dirty="0"/>
              </a:p>
            </p:txBody>
          </p:sp>
        </p:grpSp>
        <p:sp>
          <p:nvSpPr>
            <p:cNvPr id="7" name="矩形 6">
              <a:extLst>
                <a:ext uri="{FF2B5EF4-FFF2-40B4-BE49-F238E27FC236}">
                  <a16:creationId xmlns:a16="http://schemas.microsoft.com/office/drawing/2014/main" id="{D6DDE23C-C0FE-47ED-BD30-C41E1F57CEB9}"/>
                </a:ext>
              </a:extLst>
            </p:cNvPr>
            <p:cNvSpPr/>
            <p:nvPr/>
          </p:nvSpPr>
          <p:spPr>
            <a:xfrm>
              <a:off x="5059111" y="1039538"/>
              <a:ext cx="2522096" cy="369332"/>
            </a:xfrm>
            <a:prstGeom prst="rect">
              <a:avLst/>
            </a:prstGeom>
          </p:spPr>
          <p:txBody>
            <a:bodyPr wrap="square">
              <a:spAutoFit/>
            </a:bodyPr>
            <a:lstStyle/>
            <a:p>
              <a:r>
                <a:rPr lang="zh-CN" altLang="en-US" b="1" dirty="0"/>
                <a:t>使用</a:t>
              </a:r>
              <a:r>
                <a:rPr lang="en-US" altLang="zh-CN" b="1" dirty="0"/>
                <a:t>32</a:t>
              </a:r>
              <a:r>
                <a:rPr lang="zh-CN" altLang="en-US" b="1" dirty="0"/>
                <a:t>个</a:t>
              </a:r>
              <a:r>
                <a:rPr lang="en-US" altLang="zh-CN" b="1" dirty="0"/>
                <a:t>1×1</a:t>
              </a:r>
              <a:r>
                <a:rPr lang="zh-CN" altLang="en-US" b="1" dirty="0"/>
                <a:t>的卷积核</a:t>
              </a:r>
            </a:p>
          </p:txBody>
        </p:sp>
        <p:cxnSp>
          <p:nvCxnSpPr>
            <p:cNvPr id="9" name="直接箭头连接符 8">
              <a:extLst>
                <a:ext uri="{FF2B5EF4-FFF2-40B4-BE49-F238E27FC236}">
                  <a16:creationId xmlns:a16="http://schemas.microsoft.com/office/drawing/2014/main" id="{26EB5A3C-79B7-458E-B202-3E29C395775E}"/>
                </a:ext>
              </a:extLst>
            </p:cNvPr>
            <p:cNvCxnSpPr/>
            <p:nvPr/>
          </p:nvCxnSpPr>
          <p:spPr>
            <a:xfrm>
              <a:off x="5104015" y="1632205"/>
              <a:ext cx="229186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8" name="文本框 7">
            <a:extLst>
              <a:ext uri="{FF2B5EF4-FFF2-40B4-BE49-F238E27FC236}">
                <a16:creationId xmlns:a16="http://schemas.microsoft.com/office/drawing/2014/main" id="{19A4CA0A-1F74-4997-A901-078F5DE8D827}"/>
              </a:ext>
            </a:extLst>
          </p:cNvPr>
          <p:cNvSpPr txBox="1"/>
          <p:nvPr/>
        </p:nvSpPr>
        <p:spPr>
          <a:xfrm>
            <a:off x="8242946" y="2960551"/>
            <a:ext cx="3619316" cy="1200329"/>
          </a:xfrm>
          <a:prstGeom prst="rect">
            <a:avLst/>
          </a:prstGeom>
          <a:noFill/>
        </p:spPr>
        <p:txBody>
          <a:bodyPr wrap="square" rtlCol="0">
            <a:spAutoFit/>
          </a:bodyPr>
          <a:lstStyle/>
          <a:p>
            <a:pPr>
              <a:lnSpc>
                <a:spcPct val="150000"/>
              </a:lnSpc>
            </a:pPr>
            <a:r>
              <a:rPr lang="en-US" altLang="zh-CN" dirty="0"/>
              <a:t>1×1</a:t>
            </a:r>
            <a:r>
              <a:rPr lang="zh-CN" altLang="en-US" dirty="0"/>
              <a:t>卷积的目的是使得空间维度保持不变，但可以减少网络的深度</a:t>
            </a:r>
            <a:endParaRPr lang="en-US" altLang="zh-CN" dirty="0"/>
          </a:p>
          <a:p>
            <a:endParaRPr lang="zh-CN" altLang="en-US" dirty="0"/>
          </a:p>
        </p:txBody>
      </p:sp>
      <p:pic>
        <p:nvPicPr>
          <p:cNvPr id="26" name="图片 25">
            <a:extLst>
              <a:ext uri="{FF2B5EF4-FFF2-40B4-BE49-F238E27FC236}">
                <a16:creationId xmlns:a16="http://schemas.microsoft.com/office/drawing/2014/main" id="{0224DEB1-57C5-4AA6-BB87-BB26B84892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58777" y="189353"/>
            <a:ext cx="2037277" cy="437149"/>
          </a:xfrm>
          <a:prstGeom prst="rect">
            <a:avLst/>
          </a:prstGeom>
        </p:spPr>
      </p:pic>
    </p:spTree>
    <p:extLst>
      <p:ext uri="{BB962C8B-B14F-4D97-AF65-F5344CB8AC3E}">
        <p14:creationId xmlns:p14="http://schemas.microsoft.com/office/powerpoint/2010/main" val="18208569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F022E65-129E-46EF-91B0-E6886DEB7B86}"/>
              </a:ext>
            </a:extLst>
          </p:cNvPr>
          <p:cNvSpPr txBox="1"/>
          <p:nvPr/>
        </p:nvSpPr>
        <p:spPr>
          <a:xfrm>
            <a:off x="270588" y="223932"/>
            <a:ext cx="4124129" cy="646331"/>
          </a:xfrm>
          <a:prstGeom prst="rect">
            <a:avLst/>
          </a:prstGeom>
          <a:noFill/>
        </p:spPr>
        <p:txBody>
          <a:bodyPr wrap="square" rtlCol="0">
            <a:spAutoFit/>
          </a:bodyPr>
          <a:lstStyle/>
          <a:p>
            <a:r>
              <a:rPr lang="zh-CN" altLang="en-US" sz="3600" dirty="0"/>
              <a:t>改进</a:t>
            </a:r>
            <a:r>
              <a:rPr lang="en-US" altLang="zh-CN" sz="3600" dirty="0"/>
              <a:t>Inception</a:t>
            </a:r>
            <a:r>
              <a:rPr lang="zh-CN" altLang="en-US" sz="3600" dirty="0"/>
              <a:t>模块</a:t>
            </a:r>
          </a:p>
        </p:txBody>
      </p:sp>
      <p:pic>
        <p:nvPicPr>
          <p:cNvPr id="3" name="Picture 5" descr="Screen Shot 2017-01-18 at 2.56.56 PM.png">
            <a:extLst>
              <a:ext uri="{FF2B5EF4-FFF2-40B4-BE49-F238E27FC236}">
                <a16:creationId xmlns:a16="http://schemas.microsoft.com/office/drawing/2014/main" id="{D73BC786-AAB0-4152-988D-D9797F2D1DA4}"/>
              </a:ext>
            </a:extLst>
          </p:cNvPr>
          <p:cNvPicPr>
            <a:picLocks noChangeAspect="1"/>
          </p:cNvPicPr>
          <p:nvPr/>
        </p:nvPicPr>
        <p:blipFill rotWithShape="1">
          <a:blip r:embed="rId2">
            <a:extLst>
              <a:ext uri="{28A0092B-C50C-407E-A947-70E740481C1C}">
                <a14:useLocalDpi xmlns:a14="http://schemas.microsoft.com/office/drawing/2010/main" val="0"/>
              </a:ext>
            </a:extLst>
          </a:blip>
          <a:srcRect l="1167" r="1850"/>
          <a:stretch/>
        </p:blipFill>
        <p:spPr>
          <a:xfrm>
            <a:off x="6624740" y="1633749"/>
            <a:ext cx="5430417" cy="2985946"/>
          </a:xfrm>
          <a:prstGeom prst="rect">
            <a:avLst/>
          </a:prstGeom>
        </p:spPr>
      </p:pic>
      <p:pic>
        <p:nvPicPr>
          <p:cNvPr id="4" name="图片 3">
            <a:extLst>
              <a:ext uri="{FF2B5EF4-FFF2-40B4-BE49-F238E27FC236}">
                <a16:creationId xmlns:a16="http://schemas.microsoft.com/office/drawing/2014/main" id="{16C968DC-39A6-4A09-864C-ED8868F46A17}"/>
              </a:ext>
            </a:extLst>
          </p:cNvPr>
          <p:cNvPicPr>
            <a:picLocks noChangeAspect="1"/>
          </p:cNvPicPr>
          <p:nvPr/>
        </p:nvPicPr>
        <p:blipFill rotWithShape="1">
          <a:blip r:embed="rId3">
            <a:extLst>
              <a:ext uri="{28A0092B-C50C-407E-A947-70E740481C1C}">
                <a14:useLocalDpi xmlns:a14="http://schemas.microsoft.com/office/drawing/2010/main" val="0"/>
              </a:ext>
            </a:extLst>
          </a:blip>
          <a:srcRect l="2945" r="1740"/>
          <a:stretch/>
        </p:blipFill>
        <p:spPr>
          <a:xfrm>
            <a:off x="55982" y="1586614"/>
            <a:ext cx="5430417" cy="2985946"/>
          </a:xfrm>
          <a:prstGeom prst="rect">
            <a:avLst/>
          </a:prstGeom>
        </p:spPr>
      </p:pic>
      <p:sp>
        <p:nvSpPr>
          <p:cNvPr id="5" name="object 8">
            <a:extLst>
              <a:ext uri="{FF2B5EF4-FFF2-40B4-BE49-F238E27FC236}">
                <a16:creationId xmlns:a16="http://schemas.microsoft.com/office/drawing/2014/main" id="{3E5F1061-3C70-4315-83AF-0C4FCDCBC462}"/>
              </a:ext>
            </a:extLst>
          </p:cNvPr>
          <p:cNvSpPr/>
          <p:nvPr/>
        </p:nvSpPr>
        <p:spPr>
          <a:xfrm>
            <a:off x="5675484" y="2839803"/>
            <a:ext cx="803708" cy="595431"/>
          </a:xfrm>
          <a:custGeom>
            <a:avLst/>
            <a:gdLst/>
            <a:ahLst/>
            <a:cxnLst/>
            <a:rect l="l" t="t" r="r" b="b"/>
            <a:pathLst>
              <a:path w="499871" h="370332">
                <a:moveTo>
                  <a:pt x="314705" y="0"/>
                </a:moveTo>
                <a:lnTo>
                  <a:pt x="314705" y="92583"/>
                </a:lnTo>
                <a:lnTo>
                  <a:pt x="0" y="92583"/>
                </a:lnTo>
                <a:lnTo>
                  <a:pt x="0" y="277749"/>
                </a:lnTo>
                <a:lnTo>
                  <a:pt x="314705" y="277749"/>
                </a:lnTo>
                <a:lnTo>
                  <a:pt x="314705" y="370332"/>
                </a:lnTo>
                <a:lnTo>
                  <a:pt x="499871" y="185166"/>
                </a:lnTo>
                <a:lnTo>
                  <a:pt x="314705" y="0"/>
                </a:lnTo>
                <a:close/>
              </a:path>
            </a:pathLst>
          </a:custGeom>
          <a:solidFill>
            <a:srgbClr val="C00000"/>
          </a:solidFill>
        </p:spPr>
        <p:txBody>
          <a:bodyPr wrap="square" lIns="0" tIns="0" rIns="0" bIns="0" rtlCol="0">
            <a:noAutofit/>
          </a:bodyPr>
          <a:lstStyle/>
          <a:p>
            <a:endParaRPr/>
          </a:p>
        </p:txBody>
      </p:sp>
      <p:sp>
        <p:nvSpPr>
          <p:cNvPr id="6" name="文本框 5">
            <a:extLst>
              <a:ext uri="{FF2B5EF4-FFF2-40B4-BE49-F238E27FC236}">
                <a16:creationId xmlns:a16="http://schemas.microsoft.com/office/drawing/2014/main" id="{60FE1EF0-F192-463B-9775-2415DFBAE6D3}"/>
              </a:ext>
            </a:extLst>
          </p:cNvPr>
          <p:cNvSpPr txBox="1"/>
          <p:nvPr/>
        </p:nvSpPr>
        <p:spPr>
          <a:xfrm>
            <a:off x="1094055" y="4838007"/>
            <a:ext cx="2477193" cy="369332"/>
          </a:xfrm>
          <a:prstGeom prst="rect">
            <a:avLst/>
          </a:prstGeom>
          <a:noFill/>
        </p:spPr>
        <p:txBody>
          <a:bodyPr wrap="square" rtlCol="0">
            <a:spAutoFit/>
          </a:bodyPr>
          <a:lstStyle/>
          <a:p>
            <a:r>
              <a:rPr lang="zh-CN" altLang="en-US" dirty="0"/>
              <a:t>原始</a:t>
            </a:r>
            <a:r>
              <a:rPr lang="en-US" altLang="zh-CN" dirty="0"/>
              <a:t>Inception</a:t>
            </a:r>
            <a:r>
              <a:rPr lang="zh-CN" altLang="en-US" dirty="0"/>
              <a:t>模块</a:t>
            </a:r>
          </a:p>
        </p:txBody>
      </p:sp>
      <p:sp>
        <p:nvSpPr>
          <p:cNvPr id="7" name="文本框 6">
            <a:extLst>
              <a:ext uri="{FF2B5EF4-FFF2-40B4-BE49-F238E27FC236}">
                <a16:creationId xmlns:a16="http://schemas.microsoft.com/office/drawing/2014/main" id="{07678D38-0B37-401C-B206-FC8579B0FDCD}"/>
              </a:ext>
            </a:extLst>
          </p:cNvPr>
          <p:cNvSpPr txBox="1"/>
          <p:nvPr/>
        </p:nvSpPr>
        <p:spPr>
          <a:xfrm>
            <a:off x="8101352" y="4838007"/>
            <a:ext cx="2031864" cy="369332"/>
          </a:xfrm>
          <a:prstGeom prst="rect">
            <a:avLst/>
          </a:prstGeom>
          <a:noFill/>
        </p:spPr>
        <p:txBody>
          <a:bodyPr wrap="square" rtlCol="0">
            <a:spAutoFit/>
          </a:bodyPr>
          <a:lstStyle/>
          <a:p>
            <a:r>
              <a:rPr lang="zh-CN" altLang="en-US" dirty="0"/>
              <a:t>改进</a:t>
            </a:r>
            <a:r>
              <a:rPr lang="en-US" altLang="zh-CN" dirty="0"/>
              <a:t>Inception</a:t>
            </a:r>
            <a:r>
              <a:rPr lang="zh-CN" altLang="en-US" dirty="0"/>
              <a:t>模块</a:t>
            </a:r>
          </a:p>
        </p:txBody>
      </p:sp>
      <p:pic>
        <p:nvPicPr>
          <p:cNvPr id="8" name="图片 7">
            <a:extLst>
              <a:ext uri="{FF2B5EF4-FFF2-40B4-BE49-F238E27FC236}">
                <a16:creationId xmlns:a16="http://schemas.microsoft.com/office/drawing/2014/main" id="{6973D405-EBE2-43C4-A811-D160C3A7CD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58777" y="189353"/>
            <a:ext cx="2037277" cy="437149"/>
          </a:xfrm>
          <a:prstGeom prst="rect">
            <a:avLst/>
          </a:prstGeom>
        </p:spPr>
      </p:pic>
    </p:spTree>
    <p:extLst>
      <p:ext uri="{BB962C8B-B14F-4D97-AF65-F5344CB8AC3E}">
        <p14:creationId xmlns:p14="http://schemas.microsoft.com/office/powerpoint/2010/main" val="279117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F022E65-129E-46EF-91B0-E6886DEB7B86}"/>
              </a:ext>
            </a:extLst>
          </p:cNvPr>
          <p:cNvSpPr txBox="1"/>
          <p:nvPr/>
        </p:nvSpPr>
        <p:spPr>
          <a:xfrm>
            <a:off x="270588" y="223932"/>
            <a:ext cx="4124129" cy="646331"/>
          </a:xfrm>
          <a:prstGeom prst="rect">
            <a:avLst/>
          </a:prstGeom>
          <a:noFill/>
        </p:spPr>
        <p:txBody>
          <a:bodyPr wrap="square" rtlCol="0">
            <a:spAutoFit/>
          </a:bodyPr>
          <a:lstStyle/>
          <a:p>
            <a:r>
              <a:rPr lang="zh-CN" altLang="en-US" sz="3600" dirty="0"/>
              <a:t>改进</a:t>
            </a:r>
            <a:r>
              <a:rPr lang="en-US" altLang="zh-CN" sz="3600" dirty="0"/>
              <a:t>Inception</a:t>
            </a:r>
            <a:r>
              <a:rPr lang="zh-CN" altLang="en-US" sz="3600" dirty="0"/>
              <a:t>模块</a:t>
            </a:r>
          </a:p>
        </p:txBody>
      </p:sp>
      <p:sp>
        <p:nvSpPr>
          <p:cNvPr id="7" name="文本框 6">
            <a:extLst>
              <a:ext uri="{FF2B5EF4-FFF2-40B4-BE49-F238E27FC236}">
                <a16:creationId xmlns:a16="http://schemas.microsoft.com/office/drawing/2014/main" id="{07678D38-0B37-401C-B206-FC8579B0FDCD}"/>
              </a:ext>
            </a:extLst>
          </p:cNvPr>
          <p:cNvSpPr txBox="1"/>
          <p:nvPr/>
        </p:nvSpPr>
        <p:spPr>
          <a:xfrm>
            <a:off x="2293527" y="5817161"/>
            <a:ext cx="2031864" cy="369332"/>
          </a:xfrm>
          <a:prstGeom prst="rect">
            <a:avLst/>
          </a:prstGeom>
          <a:noFill/>
        </p:spPr>
        <p:txBody>
          <a:bodyPr wrap="square" rtlCol="0">
            <a:spAutoFit/>
          </a:bodyPr>
          <a:lstStyle/>
          <a:p>
            <a:r>
              <a:rPr lang="zh-CN" altLang="en-US" dirty="0"/>
              <a:t>改进</a:t>
            </a:r>
            <a:r>
              <a:rPr lang="en-US" altLang="zh-CN" dirty="0"/>
              <a:t>Inception</a:t>
            </a:r>
            <a:r>
              <a:rPr lang="zh-CN" altLang="en-US" dirty="0"/>
              <a:t>模块</a:t>
            </a:r>
          </a:p>
        </p:txBody>
      </p:sp>
      <p:sp>
        <p:nvSpPr>
          <p:cNvPr id="10" name="矩形 9">
            <a:extLst>
              <a:ext uri="{FF2B5EF4-FFF2-40B4-BE49-F238E27FC236}">
                <a16:creationId xmlns:a16="http://schemas.microsoft.com/office/drawing/2014/main" id="{07D5AE0B-E5B6-4E07-B67A-58F78710B9C0}"/>
              </a:ext>
            </a:extLst>
          </p:cNvPr>
          <p:cNvSpPr/>
          <p:nvPr/>
        </p:nvSpPr>
        <p:spPr>
          <a:xfrm>
            <a:off x="8316241" y="870263"/>
            <a:ext cx="3934691" cy="3372142"/>
          </a:xfrm>
          <a:prstGeom prst="rect">
            <a:avLst/>
          </a:prstGeom>
        </p:spPr>
        <p:txBody>
          <a:bodyPr wrap="square">
            <a:spAutoFit/>
          </a:bodyPr>
          <a:lstStyle/>
          <a:p>
            <a:pPr>
              <a:lnSpc>
                <a:spcPct val="150000"/>
              </a:lnSpc>
            </a:pPr>
            <a:r>
              <a:rPr lang="en-US" altLang="zh-CN" b="1" dirty="0">
                <a:latin typeface="Arial-BoldMT"/>
              </a:rPr>
              <a:t>Conv Ops:</a:t>
            </a:r>
          </a:p>
          <a:p>
            <a:pPr>
              <a:lnSpc>
                <a:spcPct val="150000"/>
              </a:lnSpc>
            </a:pPr>
            <a:r>
              <a:rPr lang="en-US" altLang="zh-CN" dirty="0">
                <a:latin typeface="ArialMT"/>
              </a:rPr>
              <a:t>[1x1 conv, 64] 28x28x64x1x1x256</a:t>
            </a:r>
          </a:p>
          <a:p>
            <a:pPr>
              <a:lnSpc>
                <a:spcPct val="150000"/>
              </a:lnSpc>
            </a:pPr>
            <a:r>
              <a:rPr lang="en-US" altLang="zh-CN" dirty="0">
                <a:latin typeface="ArialMT"/>
              </a:rPr>
              <a:t>[1x1 conv, 64] 28x28x64x1x1x256</a:t>
            </a:r>
          </a:p>
          <a:p>
            <a:pPr>
              <a:lnSpc>
                <a:spcPct val="150000"/>
              </a:lnSpc>
            </a:pPr>
            <a:r>
              <a:rPr lang="en-US" altLang="zh-CN" dirty="0">
                <a:latin typeface="ArialMT"/>
              </a:rPr>
              <a:t>[1x1 conv, 128] 28x28x128x1x1x256</a:t>
            </a:r>
          </a:p>
          <a:p>
            <a:pPr>
              <a:lnSpc>
                <a:spcPct val="150000"/>
              </a:lnSpc>
            </a:pPr>
            <a:r>
              <a:rPr lang="en-US" altLang="zh-CN" dirty="0">
                <a:latin typeface="ArialMT"/>
              </a:rPr>
              <a:t>[3x3 conv, 192] 28x28x192x3x3x64</a:t>
            </a:r>
          </a:p>
          <a:p>
            <a:pPr>
              <a:lnSpc>
                <a:spcPct val="150000"/>
              </a:lnSpc>
            </a:pPr>
            <a:r>
              <a:rPr lang="en-US" altLang="zh-CN" dirty="0">
                <a:latin typeface="ArialMT"/>
              </a:rPr>
              <a:t>[5x5 conv, 96] 28x28x96x5x5x64</a:t>
            </a:r>
          </a:p>
          <a:p>
            <a:pPr>
              <a:lnSpc>
                <a:spcPct val="150000"/>
              </a:lnSpc>
            </a:pPr>
            <a:r>
              <a:rPr lang="en-US" altLang="zh-CN" dirty="0">
                <a:latin typeface="ArialMT"/>
              </a:rPr>
              <a:t>[1x1 conv, 64] 28x28x64x1x1x256</a:t>
            </a:r>
          </a:p>
          <a:p>
            <a:pPr>
              <a:lnSpc>
                <a:spcPct val="150000"/>
              </a:lnSpc>
            </a:pPr>
            <a:r>
              <a:rPr lang="zh-CN" altLang="en-US" b="1" dirty="0">
                <a:latin typeface="Arial-BoldMT"/>
              </a:rPr>
              <a:t>参数总量</a:t>
            </a:r>
            <a:r>
              <a:rPr lang="en-US" altLang="zh-CN" b="1" dirty="0">
                <a:latin typeface="Arial-BoldMT"/>
              </a:rPr>
              <a:t>: 358M ops</a:t>
            </a:r>
            <a:endParaRPr lang="zh-CN" altLang="en-US" dirty="0"/>
          </a:p>
        </p:txBody>
      </p:sp>
      <p:grpSp>
        <p:nvGrpSpPr>
          <p:cNvPr id="8" name="组合 7">
            <a:extLst>
              <a:ext uri="{FF2B5EF4-FFF2-40B4-BE49-F238E27FC236}">
                <a16:creationId xmlns:a16="http://schemas.microsoft.com/office/drawing/2014/main" id="{382E7738-1286-42A4-BAD5-E355023BAAC8}"/>
              </a:ext>
            </a:extLst>
          </p:cNvPr>
          <p:cNvGrpSpPr/>
          <p:nvPr/>
        </p:nvGrpSpPr>
        <p:grpSpPr>
          <a:xfrm>
            <a:off x="81281" y="1153856"/>
            <a:ext cx="8123612" cy="4460991"/>
            <a:chOff x="5144803" y="1123594"/>
            <a:chExt cx="8217375" cy="4460991"/>
          </a:xfrm>
        </p:grpSpPr>
        <p:sp>
          <p:nvSpPr>
            <p:cNvPr id="11" name="文本框 10">
              <a:extLst>
                <a:ext uri="{FF2B5EF4-FFF2-40B4-BE49-F238E27FC236}">
                  <a16:creationId xmlns:a16="http://schemas.microsoft.com/office/drawing/2014/main" id="{1C3E53F4-69B2-43E6-8801-8794514B89D5}"/>
                </a:ext>
              </a:extLst>
            </p:cNvPr>
            <p:cNvSpPr txBox="1"/>
            <p:nvPr/>
          </p:nvSpPr>
          <p:spPr>
            <a:xfrm>
              <a:off x="9142290" y="5133733"/>
              <a:ext cx="1571105" cy="369332"/>
            </a:xfrm>
            <a:prstGeom prst="rect">
              <a:avLst/>
            </a:prstGeom>
            <a:solidFill>
              <a:srgbClr val="DDE8D4"/>
            </a:solidFill>
            <a:ln w="25400">
              <a:solidFill>
                <a:schemeClr val="tx1"/>
              </a:solidFill>
            </a:ln>
          </p:spPr>
          <p:txBody>
            <a:bodyPr wrap="square" rtlCol="0">
              <a:spAutoFit/>
            </a:bodyPr>
            <a:lstStyle/>
            <a:p>
              <a:r>
                <a:rPr lang="en-US" altLang="zh-CN" dirty="0"/>
                <a:t>Previous layer</a:t>
              </a:r>
              <a:endParaRPr lang="zh-CN" altLang="en-US" dirty="0"/>
            </a:p>
          </p:txBody>
        </p:sp>
        <p:sp>
          <p:nvSpPr>
            <p:cNvPr id="12" name="文本框 11">
              <a:extLst>
                <a:ext uri="{FF2B5EF4-FFF2-40B4-BE49-F238E27FC236}">
                  <a16:creationId xmlns:a16="http://schemas.microsoft.com/office/drawing/2014/main" id="{24C0E421-FE5D-422A-A541-A06E9CD79DCE}"/>
                </a:ext>
              </a:extLst>
            </p:cNvPr>
            <p:cNvSpPr txBox="1"/>
            <p:nvPr/>
          </p:nvSpPr>
          <p:spPr>
            <a:xfrm>
              <a:off x="7367522" y="4142510"/>
              <a:ext cx="1641764" cy="369332"/>
            </a:xfrm>
            <a:prstGeom prst="rect">
              <a:avLst/>
            </a:prstGeom>
            <a:solidFill>
              <a:srgbClr val="FFF1CE"/>
            </a:solidFill>
            <a:ln w="25400">
              <a:solidFill>
                <a:schemeClr val="tx1"/>
              </a:solidFill>
            </a:ln>
          </p:spPr>
          <p:txBody>
            <a:bodyPr wrap="square" rtlCol="0">
              <a:spAutoFit/>
            </a:bodyPr>
            <a:lstStyle>
              <a:defPPr>
                <a:defRPr lang="zh-CN"/>
              </a:defPPr>
            </a:lstStyle>
            <a:p>
              <a:r>
                <a:rPr lang="en-US" altLang="zh-CN" dirty="0"/>
                <a:t>64</a:t>
              </a:r>
              <a:r>
                <a:rPr lang="zh-CN" altLang="en-US" dirty="0"/>
                <a:t>个</a:t>
              </a:r>
              <a:r>
                <a:rPr lang="en-US" altLang="zh-CN" dirty="0"/>
                <a:t>1×1 Conv</a:t>
              </a:r>
            </a:p>
          </p:txBody>
        </p:sp>
        <p:sp>
          <p:nvSpPr>
            <p:cNvPr id="13" name="文本框 12">
              <a:extLst>
                <a:ext uri="{FF2B5EF4-FFF2-40B4-BE49-F238E27FC236}">
                  <a16:creationId xmlns:a16="http://schemas.microsoft.com/office/drawing/2014/main" id="{599C0FB7-1903-497F-A429-7C2AFA805ED7}"/>
                </a:ext>
              </a:extLst>
            </p:cNvPr>
            <p:cNvSpPr txBox="1"/>
            <p:nvPr/>
          </p:nvSpPr>
          <p:spPr>
            <a:xfrm>
              <a:off x="9668601" y="4142510"/>
              <a:ext cx="1641764" cy="369332"/>
            </a:xfrm>
            <a:prstGeom prst="rect">
              <a:avLst/>
            </a:prstGeom>
            <a:solidFill>
              <a:srgbClr val="FFF1CE"/>
            </a:solidFill>
            <a:ln w="25400">
              <a:solidFill>
                <a:schemeClr val="tx1"/>
              </a:solidFill>
            </a:ln>
          </p:spPr>
          <p:txBody>
            <a:bodyPr wrap="square" rtlCol="0">
              <a:spAutoFit/>
            </a:bodyPr>
            <a:lstStyle>
              <a:defPPr>
                <a:defRPr lang="zh-CN"/>
              </a:defPPr>
            </a:lstStyle>
            <a:p>
              <a:r>
                <a:rPr lang="en-US" altLang="zh-CN" dirty="0"/>
                <a:t>64</a:t>
              </a:r>
              <a:r>
                <a:rPr lang="zh-CN" altLang="en-US" dirty="0"/>
                <a:t>个</a:t>
              </a:r>
              <a:r>
                <a:rPr lang="en-US" altLang="zh-CN" dirty="0"/>
                <a:t>1×1 Conv</a:t>
              </a:r>
            </a:p>
          </p:txBody>
        </p:sp>
        <p:sp>
          <p:nvSpPr>
            <p:cNvPr id="14" name="文本框 13">
              <a:extLst>
                <a:ext uri="{FF2B5EF4-FFF2-40B4-BE49-F238E27FC236}">
                  <a16:creationId xmlns:a16="http://schemas.microsoft.com/office/drawing/2014/main" id="{AE78ABF5-AB0E-4141-9A61-CD0C77D318D6}"/>
                </a:ext>
              </a:extLst>
            </p:cNvPr>
            <p:cNvSpPr txBox="1"/>
            <p:nvPr/>
          </p:nvSpPr>
          <p:spPr>
            <a:xfrm>
              <a:off x="12000483" y="4142510"/>
              <a:ext cx="1100375" cy="369332"/>
            </a:xfrm>
            <a:prstGeom prst="rect">
              <a:avLst/>
            </a:prstGeom>
            <a:solidFill>
              <a:srgbClr val="F5CCCC"/>
            </a:solidFill>
            <a:ln w="25400">
              <a:solidFill>
                <a:schemeClr val="tx1"/>
              </a:solidFill>
            </a:ln>
          </p:spPr>
          <p:txBody>
            <a:bodyPr wrap="square" rtlCol="0">
              <a:spAutoFit/>
            </a:bodyPr>
            <a:lstStyle>
              <a:defPPr>
                <a:defRPr lang="zh-CN"/>
              </a:defPPr>
            </a:lstStyle>
            <a:p>
              <a:r>
                <a:rPr lang="en-US" altLang="zh-CN" dirty="0"/>
                <a:t>3×3 Pool</a:t>
              </a:r>
            </a:p>
          </p:txBody>
        </p:sp>
        <p:sp>
          <p:nvSpPr>
            <p:cNvPr id="15" name="文本框 14">
              <a:extLst>
                <a:ext uri="{FF2B5EF4-FFF2-40B4-BE49-F238E27FC236}">
                  <a16:creationId xmlns:a16="http://schemas.microsoft.com/office/drawing/2014/main" id="{40C30A1A-D5C2-4188-940F-F12D5D1217C1}"/>
                </a:ext>
              </a:extLst>
            </p:cNvPr>
            <p:cNvSpPr txBox="1"/>
            <p:nvPr/>
          </p:nvSpPr>
          <p:spPr>
            <a:xfrm>
              <a:off x="5144803" y="2885101"/>
              <a:ext cx="1770612" cy="369332"/>
            </a:xfrm>
            <a:prstGeom prst="rect">
              <a:avLst/>
            </a:prstGeom>
            <a:solidFill>
              <a:srgbClr val="CBDCF7"/>
            </a:solidFill>
            <a:ln w="25400">
              <a:solidFill>
                <a:schemeClr val="tx1"/>
              </a:solidFill>
            </a:ln>
          </p:spPr>
          <p:txBody>
            <a:bodyPr wrap="square" rtlCol="0">
              <a:spAutoFit/>
            </a:bodyPr>
            <a:lstStyle>
              <a:defPPr>
                <a:defRPr lang="zh-CN"/>
              </a:defPPr>
            </a:lstStyle>
            <a:p>
              <a:r>
                <a:rPr lang="en-US" altLang="zh-CN" dirty="0"/>
                <a:t>128</a:t>
              </a:r>
              <a:r>
                <a:rPr lang="zh-CN" altLang="en-US" dirty="0"/>
                <a:t>个</a:t>
              </a:r>
              <a:r>
                <a:rPr lang="en-US" altLang="zh-CN" dirty="0"/>
                <a:t>1×1 Conv</a:t>
              </a:r>
            </a:p>
          </p:txBody>
        </p:sp>
        <p:sp>
          <p:nvSpPr>
            <p:cNvPr id="16" name="文本框 15">
              <a:extLst>
                <a:ext uri="{FF2B5EF4-FFF2-40B4-BE49-F238E27FC236}">
                  <a16:creationId xmlns:a16="http://schemas.microsoft.com/office/drawing/2014/main" id="{E4604AEA-5707-42CE-8D6C-86A36335F0CD}"/>
                </a:ext>
              </a:extLst>
            </p:cNvPr>
            <p:cNvSpPr txBox="1"/>
            <p:nvPr/>
          </p:nvSpPr>
          <p:spPr>
            <a:xfrm>
              <a:off x="7262390" y="2885101"/>
              <a:ext cx="1837113" cy="369332"/>
            </a:xfrm>
            <a:prstGeom prst="rect">
              <a:avLst/>
            </a:prstGeom>
            <a:solidFill>
              <a:srgbClr val="CBDCF7"/>
            </a:solidFill>
            <a:ln w="25400">
              <a:solidFill>
                <a:schemeClr val="tx1"/>
              </a:solidFill>
            </a:ln>
          </p:spPr>
          <p:txBody>
            <a:bodyPr wrap="square" rtlCol="0">
              <a:spAutoFit/>
            </a:bodyPr>
            <a:lstStyle>
              <a:defPPr>
                <a:defRPr lang="zh-CN"/>
              </a:defPPr>
            </a:lstStyle>
            <a:p>
              <a:r>
                <a:rPr lang="en-US" altLang="zh-CN" dirty="0"/>
                <a:t>192 </a:t>
              </a:r>
              <a:r>
                <a:rPr lang="zh-CN" altLang="en-US" dirty="0"/>
                <a:t>个</a:t>
              </a:r>
              <a:r>
                <a:rPr lang="en-US" altLang="zh-CN" dirty="0"/>
                <a:t>3×3 Conv</a:t>
              </a:r>
            </a:p>
          </p:txBody>
        </p:sp>
        <p:sp>
          <p:nvSpPr>
            <p:cNvPr id="17" name="文本框 16">
              <a:extLst>
                <a:ext uri="{FF2B5EF4-FFF2-40B4-BE49-F238E27FC236}">
                  <a16:creationId xmlns:a16="http://schemas.microsoft.com/office/drawing/2014/main" id="{801062F2-1AF7-4DD9-9D1F-B50C04761CE7}"/>
                </a:ext>
              </a:extLst>
            </p:cNvPr>
            <p:cNvSpPr txBox="1"/>
            <p:nvPr/>
          </p:nvSpPr>
          <p:spPr>
            <a:xfrm>
              <a:off x="9676832" y="2885100"/>
              <a:ext cx="1637932" cy="369332"/>
            </a:xfrm>
            <a:prstGeom prst="rect">
              <a:avLst/>
            </a:prstGeom>
            <a:solidFill>
              <a:srgbClr val="CBDCF7"/>
            </a:solidFill>
            <a:ln w="25400">
              <a:solidFill>
                <a:schemeClr val="tx1"/>
              </a:solidFill>
            </a:ln>
          </p:spPr>
          <p:txBody>
            <a:bodyPr wrap="square" rtlCol="0">
              <a:spAutoFit/>
            </a:bodyPr>
            <a:lstStyle>
              <a:defPPr>
                <a:defRPr lang="zh-CN"/>
              </a:defPPr>
            </a:lstStyle>
            <a:p>
              <a:r>
                <a:rPr lang="en-US" altLang="zh-CN" dirty="0"/>
                <a:t>96</a:t>
              </a:r>
              <a:r>
                <a:rPr lang="zh-CN" altLang="en-US" dirty="0"/>
                <a:t>个</a:t>
              </a:r>
              <a:r>
                <a:rPr lang="en-US" altLang="zh-CN" dirty="0"/>
                <a:t>5×5 Conv</a:t>
              </a:r>
            </a:p>
          </p:txBody>
        </p:sp>
        <p:sp>
          <p:nvSpPr>
            <p:cNvPr id="18" name="文本框 17">
              <a:extLst>
                <a:ext uri="{FF2B5EF4-FFF2-40B4-BE49-F238E27FC236}">
                  <a16:creationId xmlns:a16="http://schemas.microsoft.com/office/drawing/2014/main" id="{9BC7FEC5-AC91-4473-9DD9-9D914D6246D3}"/>
                </a:ext>
              </a:extLst>
            </p:cNvPr>
            <p:cNvSpPr txBox="1"/>
            <p:nvPr/>
          </p:nvSpPr>
          <p:spPr>
            <a:xfrm>
              <a:off x="11724247" y="2885100"/>
              <a:ext cx="1637931" cy="369332"/>
            </a:xfrm>
            <a:prstGeom prst="rect">
              <a:avLst/>
            </a:prstGeom>
            <a:solidFill>
              <a:srgbClr val="FFF1CE"/>
            </a:solidFill>
            <a:ln w="25400">
              <a:solidFill>
                <a:schemeClr val="tx1"/>
              </a:solidFill>
            </a:ln>
          </p:spPr>
          <p:txBody>
            <a:bodyPr wrap="square" rtlCol="0">
              <a:spAutoFit/>
            </a:bodyPr>
            <a:lstStyle>
              <a:defPPr>
                <a:defRPr lang="zh-CN"/>
              </a:defPPr>
            </a:lstStyle>
            <a:p>
              <a:r>
                <a:rPr lang="en-US" altLang="zh-CN" dirty="0"/>
                <a:t>64</a:t>
              </a:r>
              <a:r>
                <a:rPr lang="zh-CN" altLang="en-US" dirty="0"/>
                <a:t>个</a:t>
              </a:r>
              <a:r>
                <a:rPr lang="en-US" altLang="zh-CN" dirty="0"/>
                <a:t>1×1 Conv</a:t>
              </a:r>
            </a:p>
          </p:txBody>
        </p:sp>
        <p:sp>
          <p:nvSpPr>
            <p:cNvPr id="19" name="文本框 18">
              <a:extLst>
                <a:ext uri="{FF2B5EF4-FFF2-40B4-BE49-F238E27FC236}">
                  <a16:creationId xmlns:a16="http://schemas.microsoft.com/office/drawing/2014/main" id="{070C2B3D-D117-4737-AB5A-08DE366E9E30}"/>
                </a:ext>
              </a:extLst>
            </p:cNvPr>
            <p:cNvSpPr txBox="1"/>
            <p:nvPr/>
          </p:nvSpPr>
          <p:spPr>
            <a:xfrm>
              <a:off x="8494957" y="1587652"/>
              <a:ext cx="2166852" cy="369332"/>
            </a:xfrm>
            <a:prstGeom prst="rect">
              <a:avLst/>
            </a:prstGeom>
            <a:solidFill>
              <a:srgbClr val="DDE8D4"/>
            </a:solidFill>
            <a:ln w="25400">
              <a:solidFill>
                <a:schemeClr val="tx1"/>
              </a:solidFill>
            </a:ln>
          </p:spPr>
          <p:txBody>
            <a:bodyPr wrap="square" rtlCol="0">
              <a:spAutoFit/>
            </a:bodyPr>
            <a:lstStyle>
              <a:defPPr>
                <a:defRPr lang="zh-CN"/>
              </a:defPPr>
            </a:lstStyle>
            <a:p>
              <a:r>
                <a:rPr lang="en-US" altLang="zh-CN"/>
                <a:t>Filter </a:t>
              </a:r>
              <a:r>
                <a:rPr lang="en-US" altLang="zh-CN" dirty="0"/>
                <a:t>concatenation</a:t>
              </a:r>
            </a:p>
          </p:txBody>
        </p:sp>
        <p:cxnSp>
          <p:nvCxnSpPr>
            <p:cNvPr id="20" name="直接箭头连接符 19">
              <a:extLst>
                <a:ext uri="{FF2B5EF4-FFF2-40B4-BE49-F238E27FC236}">
                  <a16:creationId xmlns:a16="http://schemas.microsoft.com/office/drawing/2014/main" id="{4E43120F-6F82-411F-9BA0-D9907CC0F039}"/>
                </a:ext>
              </a:extLst>
            </p:cNvPr>
            <p:cNvCxnSpPr>
              <a:stCxn id="11" idx="0"/>
              <a:endCxn id="12" idx="2"/>
            </p:cNvCxnSpPr>
            <p:nvPr/>
          </p:nvCxnSpPr>
          <p:spPr>
            <a:xfrm flipH="1" flipV="1">
              <a:off x="8188404" y="4511842"/>
              <a:ext cx="1739439" cy="62189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438C6242-A96B-4C30-B23D-FDE4A1F61537}"/>
                </a:ext>
              </a:extLst>
            </p:cNvPr>
            <p:cNvCxnSpPr>
              <a:stCxn id="11" idx="0"/>
              <a:endCxn id="13" idx="2"/>
            </p:cNvCxnSpPr>
            <p:nvPr/>
          </p:nvCxnSpPr>
          <p:spPr>
            <a:xfrm flipV="1">
              <a:off x="9927843" y="4511842"/>
              <a:ext cx="561640" cy="62189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F9C62D20-F68A-4FD2-BD27-B48D9F844EC2}"/>
                </a:ext>
              </a:extLst>
            </p:cNvPr>
            <p:cNvCxnSpPr>
              <a:stCxn id="11" idx="0"/>
              <a:endCxn id="14" idx="2"/>
            </p:cNvCxnSpPr>
            <p:nvPr/>
          </p:nvCxnSpPr>
          <p:spPr>
            <a:xfrm flipV="1">
              <a:off x="9927843" y="4511842"/>
              <a:ext cx="2622828" cy="62189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758CFECF-498B-4081-8B5E-B2B8184B7D71}"/>
                </a:ext>
              </a:extLst>
            </p:cNvPr>
            <p:cNvCxnSpPr>
              <a:stCxn id="12" idx="0"/>
              <a:endCxn id="16" idx="2"/>
            </p:cNvCxnSpPr>
            <p:nvPr/>
          </p:nvCxnSpPr>
          <p:spPr>
            <a:xfrm flipH="1" flipV="1">
              <a:off x="8180947" y="3254433"/>
              <a:ext cx="7457" cy="88807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77061BA4-588A-4AEB-98D6-39AA846AA1D4}"/>
                </a:ext>
              </a:extLst>
            </p:cNvPr>
            <p:cNvCxnSpPr/>
            <p:nvPr/>
          </p:nvCxnSpPr>
          <p:spPr>
            <a:xfrm flipH="1" flipV="1">
              <a:off x="10480110" y="3254432"/>
              <a:ext cx="7457" cy="88807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1CCFAFA8-FA96-4FC4-892C-F8A6738E157C}"/>
                </a:ext>
              </a:extLst>
            </p:cNvPr>
            <p:cNvCxnSpPr/>
            <p:nvPr/>
          </p:nvCxnSpPr>
          <p:spPr>
            <a:xfrm flipH="1" flipV="1">
              <a:off x="12543213" y="3254432"/>
              <a:ext cx="7457" cy="88807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955DDD3D-8D9B-4F22-B2DD-C81E9ED78C1B}"/>
                </a:ext>
              </a:extLst>
            </p:cNvPr>
            <p:cNvCxnSpPr>
              <a:cxnSpLocks/>
              <a:stCxn id="15" idx="0"/>
            </p:cNvCxnSpPr>
            <p:nvPr/>
          </p:nvCxnSpPr>
          <p:spPr>
            <a:xfrm flipV="1">
              <a:off x="6030109" y="1960803"/>
              <a:ext cx="3548275" cy="9242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65C687D8-F2F7-471D-AF1F-701F9303A460}"/>
                </a:ext>
              </a:extLst>
            </p:cNvPr>
            <p:cNvCxnSpPr>
              <a:cxnSpLocks/>
              <a:stCxn id="16" idx="0"/>
              <a:endCxn id="19" idx="2"/>
            </p:cNvCxnSpPr>
            <p:nvPr/>
          </p:nvCxnSpPr>
          <p:spPr>
            <a:xfrm flipV="1">
              <a:off x="8180947" y="1956984"/>
              <a:ext cx="1397436" cy="9281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8E2F5380-0D63-4C28-86BE-8DF70181C815}"/>
                </a:ext>
              </a:extLst>
            </p:cNvPr>
            <p:cNvCxnSpPr>
              <a:cxnSpLocks/>
              <a:stCxn id="17" idx="0"/>
              <a:endCxn id="19" idx="2"/>
            </p:cNvCxnSpPr>
            <p:nvPr/>
          </p:nvCxnSpPr>
          <p:spPr>
            <a:xfrm flipH="1" flipV="1">
              <a:off x="9578383" y="1956984"/>
              <a:ext cx="917415" cy="9281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0FBB26D8-A964-4747-BB93-965D5E87D8B5}"/>
                </a:ext>
              </a:extLst>
            </p:cNvPr>
            <p:cNvCxnSpPr>
              <a:cxnSpLocks/>
              <a:stCxn id="18" idx="0"/>
              <a:endCxn id="19" idx="2"/>
            </p:cNvCxnSpPr>
            <p:nvPr/>
          </p:nvCxnSpPr>
          <p:spPr>
            <a:xfrm flipH="1" flipV="1">
              <a:off x="9578383" y="1956984"/>
              <a:ext cx="2964830" cy="9281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连接符: 曲线 29">
              <a:extLst>
                <a:ext uri="{FF2B5EF4-FFF2-40B4-BE49-F238E27FC236}">
                  <a16:creationId xmlns:a16="http://schemas.microsoft.com/office/drawing/2014/main" id="{4D78AE0B-6CB2-413C-B6F8-1548DF2D69FA}"/>
                </a:ext>
              </a:extLst>
            </p:cNvPr>
            <p:cNvCxnSpPr>
              <a:stCxn id="11" idx="0"/>
              <a:endCxn id="15" idx="2"/>
            </p:cNvCxnSpPr>
            <p:nvPr/>
          </p:nvCxnSpPr>
          <p:spPr>
            <a:xfrm rot="16200000" flipV="1">
              <a:off x="7039326" y="2245216"/>
              <a:ext cx="1879300" cy="3897734"/>
            </a:xfrm>
            <a:prstGeom prst="curvedConnector3">
              <a:avLst>
                <a:gd name="adj1" fmla="val 5128"/>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E1A5A74F-354C-40F5-AD63-7916F1C1807F}"/>
                </a:ext>
              </a:extLst>
            </p:cNvPr>
            <p:cNvSpPr/>
            <p:nvPr/>
          </p:nvSpPr>
          <p:spPr>
            <a:xfrm>
              <a:off x="7566485" y="5215253"/>
              <a:ext cx="1313180" cy="369332"/>
            </a:xfrm>
            <a:prstGeom prst="rect">
              <a:avLst/>
            </a:prstGeom>
          </p:spPr>
          <p:txBody>
            <a:bodyPr wrap="none">
              <a:spAutoFit/>
            </a:bodyPr>
            <a:lstStyle/>
            <a:p>
              <a:r>
                <a:rPr lang="en-US" altLang="zh-CN">
                  <a:solidFill>
                    <a:srgbClr val="0000FF"/>
                  </a:solidFill>
                  <a:latin typeface="ArialMT"/>
                </a:rPr>
                <a:t>28x28x256</a:t>
              </a:r>
              <a:endParaRPr lang="zh-CN" altLang="en-US" dirty="0"/>
            </a:p>
          </p:txBody>
        </p:sp>
        <p:sp>
          <p:nvSpPr>
            <p:cNvPr id="32" name="矩形 31">
              <a:extLst>
                <a:ext uri="{FF2B5EF4-FFF2-40B4-BE49-F238E27FC236}">
                  <a16:creationId xmlns:a16="http://schemas.microsoft.com/office/drawing/2014/main" id="{F0236D02-B325-485E-A08A-F02F8D7F1EB9}"/>
                </a:ext>
              </a:extLst>
            </p:cNvPr>
            <p:cNvSpPr/>
            <p:nvPr/>
          </p:nvSpPr>
          <p:spPr>
            <a:xfrm>
              <a:off x="7051671" y="3623994"/>
              <a:ext cx="1184940" cy="369332"/>
            </a:xfrm>
            <a:prstGeom prst="rect">
              <a:avLst/>
            </a:prstGeom>
          </p:spPr>
          <p:txBody>
            <a:bodyPr wrap="none">
              <a:spAutoFit/>
            </a:bodyPr>
            <a:lstStyle/>
            <a:p>
              <a:r>
                <a:rPr lang="en-US" altLang="zh-CN" dirty="0">
                  <a:solidFill>
                    <a:srgbClr val="0000FF"/>
                  </a:solidFill>
                  <a:latin typeface="ArialMT"/>
                </a:rPr>
                <a:t>28x28x64</a:t>
              </a:r>
              <a:endParaRPr lang="zh-CN" altLang="en-US" dirty="0"/>
            </a:p>
          </p:txBody>
        </p:sp>
        <p:sp>
          <p:nvSpPr>
            <p:cNvPr id="33" name="矩形 32">
              <a:extLst>
                <a:ext uri="{FF2B5EF4-FFF2-40B4-BE49-F238E27FC236}">
                  <a16:creationId xmlns:a16="http://schemas.microsoft.com/office/drawing/2014/main" id="{2CDCF264-5FCA-4468-8A8C-B96B5A115795}"/>
                </a:ext>
              </a:extLst>
            </p:cNvPr>
            <p:cNvSpPr/>
            <p:nvPr/>
          </p:nvSpPr>
          <p:spPr>
            <a:xfrm>
              <a:off x="9372798" y="3624224"/>
              <a:ext cx="1184940" cy="369332"/>
            </a:xfrm>
            <a:prstGeom prst="rect">
              <a:avLst/>
            </a:prstGeom>
          </p:spPr>
          <p:txBody>
            <a:bodyPr wrap="none">
              <a:spAutoFit/>
            </a:bodyPr>
            <a:lstStyle/>
            <a:p>
              <a:r>
                <a:rPr lang="en-US" altLang="zh-CN" dirty="0">
                  <a:solidFill>
                    <a:srgbClr val="0000FF"/>
                  </a:solidFill>
                  <a:latin typeface="ArialMT"/>
                </a:rPr>
                <a:t>28x28x64</a:t>
              </a:r>
              <a:endParaRPr lang="zh-CN" altLang="en-US" dirty="0"/>
            </a:p>
          </p:txBody>
        </p:sp>
        <p:sp>
          <p:nvSpPr>
            <p:cNvPr id="34" name="矩形 33">
              <a:extLst>
                <a:ext uri="{FF2B5EF4-FFF2-40B4-BE49-F238E27FC236}">
                  <a16:creationId xmlns:a16="http://schemas.microsoft.com/office/drawing/2014/main" id="{D45C7123-3165-4E32-A0FF-ED4CB568DD83}"/>
                </a:ext>
              </a:extLst>
            </p:cNvPr>
            <p:cNvSpPr/>
            <p:nvPr/>
          </p:nvSpPr>
          <p:spPr>
            <a:xfrm>
              <a:off x="11320525" y="3623994"/>
              <a:ext cx="1313180" cy="369332"/>
            </a:xfrm>
            <a:prstGeom prst="rect">
              <a:avLst/>
            </a:prstGeom>
          </p:spPr>
          <p:txBody>
            <a:bodyPr wrap="none">
              <a:spAutoFit/>
            </a:bodyPr>
            <a:lstStyle/>
            <a:p>
              <a:r>
                <a:rPr lang="en-US" altLang="zh-CN" dirty="0">
                  <a:solidFill>
                    <a:srgbClr val="0000FF"/>
                  </a:solidFill>
                  <a:latin typeface="ArialMT"/>
                </a:rPr>
                <a:t>28x28x256</a:t>
              </a:r>
              <a:endParaRPr lang="zh-CN" altLang="en-US" dirty="0"/>
            </a:p>
          </p:txBody>
        </p:sp>
        <p:sp>
          <p:nvSpPr>
            <p:cNvPr id="35" name="矩形 34">
              <a:extLst>
                <a:ext uri="{FF2B5EF4-FFF2-40B4-BE49-F238E27FC236}">
                  <a16:creationId xmlns:a16="http://schemas.microsoft.com/office/drawing/2014/main" id="{0DF7C88E-075F-4F02-927E-69AE2BA5908B}"/>
                </a:ext>
              </a:extLst>
            </p:cNvPr>
            <p:cNvSpPr/>
            <p:nvPr/>
          </p:nvSpPr>
          <p:spPr>
            <a:xfrm>
              <a:off x="5446082" y="2329194"/>
              <a:ext cx="1313180" cy="369332"/>
            </a:xfrm>
            <a:prstGeom prst="rect">
              <a:avLst/>
            </a:prstGeom>
          </p:spPr>
          <p:txBody>
            <a:bodyPr wrap="none">
              <a:spAutoFit/>
            </a:bodyPr>
            <a:lstStyle/>
            <a:p>
              <a:r>
                <a:rPr lang="en-US" altLang="zh-CN">
                  <a:solidFill>
                    <a:srgbClr val="0000FF"/>
                  </a:solidFill>
                  <a:latin typeface="ArialMT"/>
                </a:rPr>
                <a:t>28x28x128</a:t>
              </a:r>
              <a:endParaRPr lang="zh-CN" altLang="en-US" dirty="0"/>
            </a:p>
          </p:txBody>
        </p:sp>
        <p:sp>
          <p:nvSpPr>
            <p:cNvPr id="36" name="矩形 35">
              <a:extLst>
                <a:ext uri="{FF2B5EF4-FFF2-40B4-BE49-F238E27FC236}">
                  <a16:creationId xmlns:a16="http://schemas.microsoft.com/office/drawing/2014/main" id="{F353C370-94FD-46C4-B354-5B3D27C86686}"/>
                </a:ext>
              </a:extLst>
            </p:cNvPr>
            <p:cNvSpPr/>
            <p:nvPr/>
          </p:nvSpPr>
          <p:spPr>
            <a:xfrm>
              <a:off x="7859006" y="2342521"/>
              <a:ext cx="1313180" cy="369332"/>
            </a:xfrm>
            <a:prstGeom prst="rect">
              <a:avLst/>
            </a:prstGeom>
          </p:spPr>
          <p:txBody>
            <a:bodyPr wrap="none">
              <a:spAutoFit/>
            </a:bodyPr>
            <a:lstStyle/>
            <a:p>
              <a:r>
                <a:rPr lang="en-US" altLang="zh-CN">
                  <a:solidFill>
                    <a:srgbClr val="0000FF"/>
                  </a:solidFill>
                  <a:latin typeface="ArialMT"/>
                </a:rPr>
                <a:t>28x28x192</a:t>
              </a:r>
              <a:endParaRPr lang="zh-CN" altLang="en-US" dirty="0"/>
            </a:p>
          </p:txBody>
        </p:sp>
        <p:sp>
          <p:nvSpPr>
            <p:cNvPr id="37" name="矩形 36">
              <a:extLst>
                <a:ext uri="{FF2B5EF4-FFF2-40B4-BE49-F238E27FC236}">
                  <a16:creationId xmlns:a16="http://schemas.microsoft.com/office/drawing/2014/main" id="{EB1D7884-95A8-4853-979C-7F21BB8C0AA3}"/>
                </a:ext>
              </a:extLst>
            </p:cNvPr>
            <p:cNvSpPr/>
            <p:nvPr/>
          </p:nvSpPr>
          <p:spPr>
            <a:xfrm>
              <a:off x="9528455" y="2329194"/>
              <a:ext cx="1184940" cy="369332"/>
            </a:xfrm>
            <a:prstGeom prst="rect">
              <a:avLst/>
            </a:prstGeom>
          </p:spPr>
          <p:txBody>
            <a:bodyPr wrap="none">
              <a:spAutoFit/>
            </a:bodyPr>
            <a:lstStyle/>
            <a:p>
              <a:r>
                <a:rPr lang="en-US" altLang="zh-CN" dirty="0">
                  <a:solidFill>
                    <a:srgbClr val="0000FF"/>
                  </a:solidFill>
                  <a:latin typeface="ArialMT"/>
                </a:rPr>
                <a:t>28x28x96</a:t>
              </a:r>
              <a:endParaRPr lang="zh-CN" altLang="en-US" dirty="0"/>
            </a:p>
          </p:txBody>
        </p:sp>
        <p:sp>
          <p:nvSpPr>
            <p:cNvPr id="38" name="矩形 37">
              <a:extLst>
                <a:ext uri="{FF2B5EF4-FFF2-40B4-BE49-F238E27FC236}">
                  <a16:creationId xmlns:a16="http://schemas.microsoft.com/office/drawing/2014/main" id="{67BD1659-D9A7-4B17-AC17-F153CB16942B}"/>
                </a:ext>
              </a:extLst>
            </p:cNvPr>
            <p:cNvSpPr/>
            <p:nvPr/>
          </p:nvSpPr>
          <p:spPr>
            <a:xfrm>
              <a:off x="11915918" y="2329194"/>
              <a:ext cx="1184940" cy="369332"/>
            </a:xfrm>
            <a:prstGeom prst="rect">
              <a:avLst/>
            </a:prstGeom>
          </p:spPr>
          <p:txBody>
            <a:bodyPr wrap="none">
              <a:spAutoFit/>
            </a:bodyPr>
            <a:lstStyle/>
            <a:p>
              <a:r>
                <a:rPr lang="en-US" altLang="zh-CN" dirty="0">
                  <a:solidFill>
                    <a:srgbClr val="0000FF"/>
                  </a:solidFill>
                  <a:latin typeface="ArialMT"/>
                </a:rPr>
                <a:t>28x28x64</a:t>
              </a:r>
              <a:endParaRPr lang="zh-CN" altLang="en-US" dirty="0"/>
            </a:p>
          </p:txBody>
        </p:sp>
        <p:sp>
          <p:nvSpPr>
            <p:cNvPr id="39" name="矩形 38">
              <a:extLst>
                <a:ext uri="{FF2B5EF4-FFF2-40B4-BE49-F238E27FC236}">
                  <a16:creationId xmlns:a16="http://schemas.microsoft.com/office/drawing/2014/main" id="{29FCB2D3-B604-4074-8563-B0A5B190BC98}"/>
                </a:ext>
              </a:extLst>
            </p:cNvPr>
            <p:cNvSpPr/>
            <p:nvPr/>
          </p:nvSpPr>
          <p:spPr>
            <a:xfrm>
              <a:off x="8921793" y="1123594"/>
              <a:ext cx="1313180" cy="369332"/>
            </a:xfrm>
            <a:prstGeom prst="rect">
              <a:avLst/>
            </a:prstGeom>
          </p:spPr>
          <p:txBody>
            <a:bodyPr wrap="none">
              <a:spAutoFit/>
            </a:bodyPr>
            <a:lstStyle/>
            <a:p>
              <a:r>
                <a:rPr lang="en-US" altLang="zh-CN" dirty="0">
                  <a:solidFill>
                    <a:srgbClr val="0000FF"/>
                  </a:solidFill>
                  <a:latin typeface="ArialMT"/>
                </a:rPr>
                <a:t>28x28x480</a:t>
              </a:r>
              <a:endParaRPr lang="zh-CN" altLang="en-US" dirty="0"/>
            </a:p>
          </p:txBody>
        </p:sp>
      </p:grpSp>
      <p:sp>
        <p:nvSpPr>
          <p:cNvPr id="40" name="文本框 39">
            <a:extLst>
              <a:ext uri="{FF2B5EF4-FFF2-40B4-BE49-F238E27FC236}">
                <a16:creationId xmlns:a16="http://schemas.microsoft.com/office/drawing/2014/main" id="{745C07C6-F8F1-4B40-B7B4-41A5E844C596}"/>
              </a:ext>
            </a:extLst>
          </p:cNvPr>
          <p:cNvSpPr txBox="1"/>
          <p:nvPr/>
        </p:nvSpPr>
        <p:spPr>
          <a:xfrm>
            <a:off x="6407415" y="5358943"/>
            <a:ext cx="5693146" cy="881139"/>
          </a:xfrm>
          <a:prstGeom prst="rect">
            <a:avLst/>
          </a:prstGeom>
          <a:noFill/>
        </p:spPr>
        <p:txBody>
          <a:bodyPr wrap="square" rtlCol="0">
            <a:spAutoFit/>
          </a:bodyPr>
          <a:lstStyle/>
          <a:p>
            <a:pPr>
              <a:lnSpc>
                <a:spcPct val="150000"/>
              </a:lnSpc>
            </a:pPr>
            <a:r>
              <a:rPr lang="zh-CN" altLang="en-US" dirty="0"/>
              <a:t>相比于原始版本的</a:t>
            </a:r>
            <a:r>
              <a:rPr lang="en-US" altLang="zh-CN" dirty="0"/>
              <a:t>854M</a:t>
            </a:r>
            <a:r>
              <a:rPr lang="zh-CN" altLang="en-US" dirty="0"/>
              <a:t>的运算量，改进的</a:t>
            </a:r>
            <a:r>
              <a:rPr lang="en-US" altLang="zh-CN" dirty="0"/>
              <a:t>Inception</a:t>
            </a:r>
            <a:r>
              <a:rPr lang="zh-CN" altLang="en-US" dirty="0"/>
              <a:t>模块有很大的改进，而且它还可以降低池化层的深度</a:t>
            </a:r>
          </a:p>
        </p:txBody>
      </p:sp>
      <p:pic>
        <p:nvPicPr>
          <p:cNvPr id="41" name="图片 40">
            <a:extLst>
              <a:ext uri="{FF2B5EF4-FFF2-40B4-BE49-F238E27FC236}">
                <a16:creationId xmlns:a16="http://schemas.microsoft.com/office/drawing/2014/main" id="{693A74CC-1EDF-4A3C-8A19-F4F0346498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58777" y="189353"/>
            <a:ext cx="2037277" cy="437149"/>
          </a:xfrm>
          <a:prstGeom prst="rect">
            <a:avLst/>
          </a:prstGeom>
        </p:spPr>
      </p:pic>
    </p:spTree>
    <p:extLst>
      <p:ext uri="{BB962C8B-B14F-4D97-AF65-F5344CB8AC3E}">
        <p14:creationId xmlns:p14="http://schemas.microsoft.com/office/powerpoint/2010/main" val="38093654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creen Shot 2017-01-13 at 4.30.06 PM.png">
            <a:extLst>
              <a:ext uri="{FF2B5EF4-FFF2-40B4-BE49-F238E27FC236}">
                <a16:creationId xmlns:a16="http://schemas.microsoft.com/office/drawing/2014/main" id="{C2B72365-625E-4DE3-920A-E588C70884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988" y="1688847"/>
            <a:ext cx="11976712" cy="2733772"/>
          </a:xfrm>
          <a:prstGeom prst="rect">
            <a:avLst/>
          </a:prstGeom>
        </p:spPr>
      </p:pic>
      <p:cxnSp>
        <p:nvCxnSpPr>
          <p:cNvPr id="5" name="Straight Connector 8">
            <a:extLst>
              <a:ext uri="{FF2B5EF4-FFF2-40B4-BE49-F238E27FC236}">
                <a16:creationId xmlns:a16="http://schemas.microsoft.com/office/drawing/2014/main" id="{5E6EED81-A4DE-412C-836B-72AB41522A17}"/>
              </a:ext>
            </a:extLst>
          </p:cNvPr>
          <p:cNvCxnSpPr/>
          <p:nvPr/>
        </p:nvCxnSpPr>
        <p:spPr bwMode="auto">
          <a:xfrm flipV="1">
            <a:off x="2419547" y="991448"/>
            <a:ext cx="1143000" cy="1905000"/>
          </a:xfrm>
          <a:prstGeom prst="line">
            <a:avLst/>
          </a:prstGeom>
          <a:solidFill>
            <a:schemeClr val="accent1"/>
          </a:solidFill>
          <a:ln w="9525" cap="flat" cmpd="sng" algn="ctr">
            <a:solidFill>
              <a:schemeClr val="bg2"/>
            </a:solidFill>
            <a:prstDash val="sysDot"/>
            <a:round/>
            <a:headEnd type="none" w="med" len="med"/>
            <a:tailEnd type="none" w="med" len="med"/>
          </a:ln>
          <a:effectLst/>
        </p:spPr>
      </p:cxnSp>
      <p:cxnSp>
        <p:nvCxnSpPr>
          <p:cNvPr id="6" name="Straight Connector 9">
            <a:extLst>
              <a:ext uri="{FF2B5EF4-FFF2-40B4-BE49-F238E27FC236}">
                <a16:creationId xmlns:a16="http://schemas.microsoft.com/office/drawing/2014/main" id="{5137BCB1-EBCB-4353-9F9D-3B6C5C2920B1}"/>
              </a:ext>
            </a:extLst>
          </p:cNvPr>
          <p:cNvCxnSpPr/>
          <p:nvPr/>
        </p:nvCxnSpPr>
        <p:spPr bwMode="auto">
          <a:xfrm>
            <a:off x="2419547" y="4496648"/>
            <a:ext cx="1143000" cy="1524000"/>
          </a:xfrm>
          <a:prstGeom prst="line">
            <a:avLst/>
          </a:prstGeom>
          <a:solidFill>
            <a:schemeClr val="accent1"/>
          </a:solidFill>
          <a:ln w="9525" cap="flat" cmpd="sng" algn="ctr">
            <a:solidFill>
              <a:schemeClr val="bg2"/>
            </a:solidFill>
            <a:prstDash val="sysDot"/>
            <a:round/>
            <a:headEnd type="none" w="med" len="med"/>
            <a:tailEnd type="none" w="med" len="med"/>
          </a:ln>
          <a:effectLst/>
        </p:spPr>
      </p:cxnSp>
      <p:sp>
        <p:nvSpPr>
          <p:cNvPr id="8" name="文本框 7">
            <a:extLst>
              <a:ext uri="{FF2B5EF4-FFF2-40B4-BE49-F238E27FC236}">
                <a16:creationId xmlns:a16="http://schemas.microsoft.com/office/drawing/2014/main" id="{C885A601-D854-42E3-832B-2FE83FEA6F6F}"/>
              </a:ext>
            </a:extLst>
          </p:cNvPr>
          <p:cNvSpPr txBox="1"/>
          <p:nvPr/>
        </p:nvSpPr>
        <p:spPr>
          <a:xfrm>
            <a:off x="270588" y="223932"/>
            <a:ext cx="4124129" cy="646331"/>
          </a:xfrm>
          <a:prstGeom prst="rect">
            <a:avLst/>
          </a:prstGeom>
          <a:noFill/>
        </p:spPr>
        <p:txBody>
          <a:bodyPr wrap="square" rtlCol="0">
            <a:spAutoFit/>
          </a:bodyPr>
          <a:lstStyle/>
          <a:p>
            <a:r>
              <a:rPr lang="en-US" altLang="zh-CN" sz="3600" dirty="0"/>
              <a:t>GoogLeNet</a:t>
            </a:r>
            <a:endParaRPr lang="zh-CN" altLang="en-US" sz="3600" dirty="0"/>
          </a:p>
        </p:txBody>
      </p:sp>
      <p:sp>
        <p:nvSpPr>
          <p:cNvPr id="17" name="Rectangle 6">
            <a:extLst>
              <a:ext uri="{FF2B5EF4-FFF2-40B4-BE49-F238E27FC236}">
                <a16:creationId xmlns:a16="http://schemas.microsoft.com/office/drawing/2014/main" id="{26F05962-E6A4-4E7F-9BC7-15DD0F88F25F}"/>
              </a:ext>
            </a:extLst>
          </p:cNvPr>
          <p:cNvSpPr/>
          <p:nvPr/>
        </p:nvSpPr>
        <p:spPr bwMode="auto">
          <a:xfrm>
            <a:off x="114301" y="3017632"/>
            <a:ext cx="2305246" cy="697399"/>
          </a:xfrm>
          <a:prstGeom prst="rect">
            <a:avLst/>
          </a:prstGeom>
          <a:noFill/>
          <a:ln w="317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cxnSp>
        <p:nvCxnSpPr>
          <p:cNvPr id="7" name="直接箭头连接符 6">
            <a:extLst>
              <a:ext uri="{FF2B5EF4-FFF2-40B4-BE49-F238E27FC236}">
                <a16:creationId xmlns:a16="http://schemas.microsoft.com/office/drawing/2014/main" id="{9308D485-688E-4630-A51E-722E4EA7F345}"/>
              </a:ext>
            </a:extLst>
          </p:cNvPr>
          <p:cNvCxnSpPr>
            <a:cxnSpLocks/>
          </p:cNvCxnSpPr>
          <p:nvPr/>
        </p:nvCxnSpPr>
        <p:spPr>
          <a:xfrm flipH="1" flipV="1">
            <a:off x="1266924" y="3722651"/>
            <a:ext cx="135156" cy="109318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6C1CBDD5-883F-4432-865E-2C7C45246893}"/>
              </a:ext>
            </a:extLst>
          </p:cNvPr>
          <p:cNvSpPr txBox="1"/>
          <p:nvPr/>
        </p:nvSpPr>
        <p:spPr>
          <a:xfrm>
            <a:off x="403860" y="4889185"/>
            <a:ext cx="6103620" cy="461665"/>
          </a:xfrm>
          <a:prstGeom prst="rect">
            <a:avLst/>
          </a:prstGeom>
          <a:noFill/>
          <a:ln w="38100">
            <a:solidFill>
              <a:schemeClr val="tx1"/>
            </a:solidFill>
          </a:ln>
        </p:spPr>
        <p:txBody>
          <a:bodyPr wrap="square" rtlCol="0">
            <a:spAutoFit/>
          </a:bodyPr>
          <a:lstStyle/>
          <a:p>
            <a:r>
              <a:rPr lang="en-US" altLang="zh-CN" sz="2400" b="1" dirty="0">
                <a:latin typeface="宋体" panose="02010600030101010101" pitchFamily="2" charset="-122"/>
                <a:ea typeface="宋体" panose="02010600030101010101" pitchFamily="2" charset="-122"/>
              </a:rPr>
              <a:t>Conv -&gt; Pool -&gt; LRN -&gt; 2×Conv -&gt; Pool</a:t>
            </a:r>
            <a:endParaRPr lang="zh-CN" altLang="en-US" sz="2400" b="1" dirty="0">
              <a:latin typeface="宋体" panose="02010600030101010101" pitchFamily="2" charset="-122"/>
              <a:ea typeface="宋体" panose="02010600030101010101" pitchFamily="2" charset="-122"/>
            </a:endParaRPr>
          </a:p>
        </p:txBody>
      </p:sp>
      <p:pic>
        <p:nvPicPr>
          <p:cNvPr id="9" name="图片 8">
            <a:extLst>
              <a:ext uri="{FF2B5EF4-FFF2-40B4-BE49-F238E27FC236}">
                <a16:creationId xmlns:a16="http://schemas.microsoft.com/office/drawing/2014/main" id="{0E09AC30-67B0-4DA0-AD8E-96933DC23D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58777" y="189353"/>
            <a:ext cx="2037277" cy="437149"/>
          </a:xfrm>
          <a:prstGeom prst="rect">
            <a:avLst/>
          </a:prstGeom>
        </p:spPr>
      </p:pic>
    </p:spTree>
    <p:extLst>
      <p:ext uri="{BB962C8B-B14F-4D97-AF65-F5344CB8AC3E}">
        <p14:creationId xmlns:p14="http://schemas.microsoft.com/office/powerpoint/2010/main" val="32843409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creen Shot 2017-01-13 at 4.30.06 PM.png">
            <a:extLst>
              <a:ext uri="{FF2B5EF4-FFF2-40B4-BE49-F238E27FC236}">
                <a16:creationId xmlns:a16="http://schemas.microsoft.com/office/drawing/2014/main" id="{C2B72365-625E-4DE3-920A-E588C70884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44" y="1973345"/>
            <a:ext cx="11976712" cy="2733772"/>
          </a:xfrm>
          <a:prstGeom prst="rect">
            <a:avLst/>
          </a:prstGeom>
        </p:spPr>
      </p:pic>
      <p:sp>
        <p:nvSpPr>
          <p:cNvPr id="4" name="Rectangle 6">
            <a:extLst>
              <a:ext uri="{FF2B5EF4-FFF2-40B4-BE49-F238E27FC236}">
                <a16:creationId xmlns:a16="http://schemas.microsoft.com/office/drawing/2014/main" id="{C04911F3-6334-4889-9674-BB29D617645F}"/>
              </a:ext>
            </a:extLst>
          </p:cNvPr>
          <p:cNvSpPr/>
          <p:nvPr/>
        </p:nvSpPr>
        <p:spPr bwMode="auto">
          <a:xfrm>
            <a:off x="2416499" y="2816352"/>
            <a:ext cx="857053" cy="1591056"/>
          </a:xfrm>
          <a:prstGeom prst="rect">
            <a:avLst/>
          </a:prstGeom>
          <a:noFill/>
          <a:ln w="317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cxnSp>
        <p:nvCxnSpPr>
          <p:cNvPr id="5" name="Straight Connector 8">
            <a:extLst>
              <a:ext uri="{FF2B5EF4-FFF2-40B4-BE49-F238E27FC236}">
                <a16:creationId xmlns:a16="http://schemas.microsoft.com/office/drawing/2014/main" id="{5E6EED81-A4DE-412C-836B-72AB41522A17}"/>
              </a:ext>
            </a:extLst>
          </p:cNvPr>
          <p:cNvCxnSpPr/>
          <p:nvPr/>
        </p:nvCxnSpPr>
        <p:spPr bwMode="auto">
          <a:xfrm flipV="1">
            <a:off x="2419547" y="991448"/>
            <a:ext cx="1143000" cy="1905000"/>
          </a:xfrm>
          <a:prstGeom prst="line">
            <a:avLst/>
          </a:prstGeom>
          <a:solidFill>
            <a:schemeClr val="accent1"/>
          </a:solidFill>
          <a:ln w="9525" cap="flat" cmpd="sng" algn="ctr">
            <a:solidFill>
              <a:schemeClr val="bg2"/>
            </a:solidFill>
            <a:prstDash val="sysDot"/>
            <a:round/>
            <a:headEnd type="none" w="med" len="med"/>
            <a:tailEnd type="none" w="med" len="med"/>
          </a:ln>
          <a:effectLst/>
        </p:spPr>
      </p:cxnSp>
      <p:cxnSp>
        <p:nvCxnSpPr>
          <p:cNvPr id="6" name="Straight Connector 9">
            <a:extLst>
              <a:ext uri="{FF2B5EF4-FFF2-40B4-BE49-F238E27FC236}">
                <a16:creationId xmlns:a16="http://schemas.microsoft.com/office/drawing/2014/main" id="{5137BCB1-EBCB-4353-9F9D-3B6C5C2920B1}"/>
              </a:ext>
            </a:extLst>
          </p:cNvPr>
          <p:cNvCxnSpPr/>
          <p:nvPr/>
        </p:nvCxnSpPr>
        <p:spPr bwMode="auto">
          <a:xfrm>
            <a:off x="2419547" y="4496648"/>
            <a:ext cx="1143000" cy="1524000"/>
          </a:xfrm>
          <a:prstGeom prst="line">
            <a:avLst/>
          </a:prstGeom>
          <a:solidFill>
            <a:schemeClr val="accent1"/>
          </a:solidFill>
          <a:ln w="9525" cap="flat" cmpd="sng" algn="ctr">
            <a:solidFill>
              <a:schemeClr val="bg2"/>
            </a:solidFill>
            <a:prstDash val="sysDot"/>
            <a:round/>
            <a:headEnd type="none" w="med" len="med"/>
            <a:tailEnd type="none" w="med" len="med"/>
          </a:ln>
          <a:effectLst/>
        </p:spPr>
      </p:cxnSp>
      <p:sp>
        <p:nvSpPr>
          <p:cNvPr id="8" name="文本框 7">
            <a:extLst>
              <a:ext uri="{FF2B5EF4-FFF2-40B4-BE49-F238E27FC236}">
                <a16:creationId xmlns:a16="http://schemas.microsoft.com/office/drawing/2014/main" id="{C885A601-D854-42E3-832B-2FE83FEA6F6F}"/>
              </a:ext>
            </a:extLst>
          </p:cNvPr>
          <p:cNvSpPr txBox="1"/>
          <p:nvPr/>
        </p:nvSpPr>
        <p:spPr>
          <a:xfrm>
            <a:off x="270588" y="223932"/>
            <a:ext cx="4124129" cy="646331"/>
          </a:xfrm>
          <a:prstGeom prst="rect">
            <a:avLst/>
          </a:prstGeom>
          <a:noFill/>
        </p:spPr>
        <p:txBody>
          <a:bodyPr wrap="square" rtlCol="0">
            <a:spAutoFit/>
          </a:bodyPr>
          <a:lstStyle/>
          <a:p>
            <a:r>
              <a:rPr lang="en-US" altLang="zh-CN" sz="3600" dirty="0"/>
              <a:t>GoogLeNet</a:t>
            </a:r>
            <a:endParaRPr lang="zh-CN" altLang="en-US" sz="3600" dirty="0"/>
          </a:p>
        </p:txBody>
      </p:sp>
      <p:sp>
        <p:nvSpPr>
          <p:cNvPr id="9" name="Rectangle 6">
            <a:extLst>
              <a:ext uri="{FF2B5EF4-FFF2-40B4-BE49-F238E27FC236}">
                <a16:creationId xmlns:a16="http://schemas.microsoft.com/office/drawing/2014/main" id="{B0527BF5-2C30-45F7-882E-78EA91463B38}"/>
              </a:ext>
            </a:extLst>
          </p:cNvPr>
          <p:cNvSpPr/>
          <p:nvPr/>
        </p:nvSpPr>
        <p:spPr bwMode="auto">
          <a:xfrm>
            <a:off x="3331465" y="2816352"/>
            <a:ext cx="819911" cy="1591056"/>
          </a:xfrm>
          <a:prstGeom prst="rect">
            <a:avLst/>
          </a:prstGeom>
          <a:noFill/>
          <a:ln w="317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0" name="Rectangle 6">
            <a:extLst>
              <a:ext uri="{FF2B5EF4-FFF2-40B4-BE49-F238E27FC236}">
                <a16:creationId xmlns:a16="http://schemas.microsoft.com/office/drawing/2014/main" id="{865E13C8-3B07-49ED-9DF6-A96086713A2E}"/>
              </a:ext>
            </a:extLst>
          </p:cNvPr>
          <p:cNvSpPr/>
          <p:nvPr/>
        </p:nvSpPr>
        <p:spPr bwMode="auto">
          <a:xfrm>
            <a:off x="4215385" y="2822448"/>
            <a:ext cx="1142999" cy="1591056"/>
          </a:xfrm>
          <a:prstGeom prst="rect">
            <a:avLst/>
          </a:prstGeom>
          <a:noFill/>
          <a:ln w="317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1" name="Rectangle 6">
            <a:extLst>
              <a:ext uri="{FF2B5EF4-FFF2-40B4-BE49-F238E27FC236}">
                <a16:creationId xmlns:a16="http://schemas.microsoft.com/office/drawing/2014/main" id="{3DB2C085-129C-4386-B160-9D1B99CF18F7}"/>
              </a:ext>
            </a:extLst>
          </p:cNvPr>
          <p:cNvSpPr/>
          <p:nvPr/>
        </p:nvSpPr>
        <p:spPr bwMode="auto">
          <a:xfrm>
            <a:off x="5382769" y="2633472"/>
            <a:ext cx="819911" cy="1591056"/>
          </a:xfrm>
          <a:prstGeom prst="rect">
            <a:avLst/>
          </a:prstGeom>
          <a:noFill/>
          <a:ln w="317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2" name="Rectangle 6">
            <a:extLst>
              <a:ext uri="{FF2B5EF4-FFF2-40B4-BE49-F238E27FC236}">
                <a16:creationId xmlns:a16="http://schemas.microsoft.com/office/drawing/2014/main" id="{20B2D6FE-3276-42F8-9F7B-2CADF71CA27B}"/>
              </a:ext>
            </a:extLst>
          </p:cNvPr>
          <p:cNvSpPr/>
          <p:nvPr/>
        </p:nvSpPr>
        <p:spPr bwMode="auto">
          <a:xfrm>
            <a:off x="6272302" y="2483743"/>
            <a:ext cx="819911" cy="1591056"/>
          </a:xfrm>
          <a:prstGeom prst="rect">
            <a:avLst/>
          </a:prstGeom>
          <a:noFill/>
          <a:ln w="317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3" name="Rectangle 6">
            <a:extLst>
              <a:ext uri="{FF2B5EF4-FFF2-40B4-BE49-F238E27FC236}">
                <a16:creationId xmlns:a16="http://schemas.microsoft.com/office/drawing/2014/main" id="{8009176D-F06A-41B0-B91F-3C8326B9FE01}"/>
              </a:ext>
            </a:extLst>
          </p:cNvPr>
          <p:cNvSpPr/>
          <p:nvPr/>
        </p:nvSpPr>
        <p:spPr bwMode="auto">
          <a:xfrm>
            <a:off x="7161636" y="2483743"/>
            <a:ext cx="819911" cy="1591056"/>
          </a:xfrm>
          <a:prstGeom prst="rect">
            <a:avLst/>
          </a:prstGeom>
          <a:noFill/>
          <a:ln w="317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4" name="Rectangle 6">
            <a:extLst>
              <a:ext uri="{FF2B5EF4-FFF2-40B4-BE49-F238E27FC236}">
                <a16:creationId xmlns:a16="http://schemas.microsoft.com/office/drawing/2014/main" id="{A889061F-56FE-4C8F-8BFD-72A23A2FF4FF}"/>
              </a:ext>
            </a:extLst>
          </p:cNvPr>
          <p:cNvSpPr/>
          <p:nvPr/>
        </p:nvSpPr>
        <p:spPr bwMode="auto">
          <a:xfrm>
            <a:off x="8035756" y="2209423"/>
            <a:ext cx="819911" cy="1591056"/>
          </a:xfrm>
          <a:prstGeom prst="rect">
            <a:avLst/>
          </a:prstGeom>
          <a:noFill/>
          <a:ln w="317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5" name="Rectangle 6">
            <a:extLst>
              <a:ext uri="{FF2B5EF4-FFF2-40B4-BE49-F238E27FC236}">
                <a16:creationId xmlns:a16="http://schemas.microsoft.com/office/drawing/2014/main" id="{75328F05-3103-475F-9E92-1AEDFBA2B323}"/>
              </a:ext>
            </a:extLst>
          </p:cNvPr>
          <p:cNvSpPr/>
          <p:nvPr/>
        </p:nvSpPr>
        <p:spPr bwMode="auto">
          <a:xfrm>
            <a:off x="8952542" y="2100920"/>
            <a:ext cx="1108905" cy="1591056"/>
          </a:xfrm>
          <a:prstGeom prst="rect">
            <a:avLst/>
          </a:prstGeom>
          <a:noFill/>
          <a:ln w="317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6" name="Rectangle 6">
            <a:extLst>
              <a:ext uri="{FF2B5EF4-FFF2-40B4-BE49-F238E27FC236}">
                <a16:creationId xmlns:a16="http://schemas.microsoft.com/office/drawing/2014/main" id="{AA6FD10C-BFBE-4833-A1F0-9462F7BAA04C}"/>
              </a:ext>
            </a:extLst>
          </p:cNvPr>
          <p:cNvSpPr/>
          <p:nvPr/>
        </p:nvSpPr>
        <p:spPr bwMode="auto">
          <a:xfrm>
            <a:off x="10114280" y="2100920"/>
            <a:ext cx="826218" cy="1591056"/>
          </a:xfrm>
          <a:prstGeom prst="rect">
            <a:avLst/>
          </a:prstGeom>
          <a:noFill/>
          <a:ln w="317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7" name="Rectangle 6">
            <a:extLst>
              <a:ext uri="{FF2B5EF4-FFF2-40B4-BE49-F238E27FC236}">
                <a16:creationId xmlns:a16="http://schemas.microsoft.com/office/drawing/2014/main" id="{7D92ABDA-45B0-4801-AD82-F69C5F52B9FB}"/>
              </a:ext>
            </a:extLst>
          </p:cNvPr>
          <p:cNvSpPr/>
          <p:nvPr/>
        </p:nvSpPr>
        <p:spPr bwMode="auto">
          <a:xfrm>
            <a:off x="2416498" y="1973345"/>
            <a:ext cx="8523999" cy="2733772"/>
          </a:xfrm>
          <a:prstGeom prst="rect">
            <a:avLst/>
          </a:prstGeom>
          <a:noFill/>
          <a:ln w="317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3" name="文本框 2">
            <a:extLst>
              <a:ext uri="{FF2B5EF4-FFF2-40B4-BE49-F238E27FC236}">
                <a16:creationId xmlns:a16="http://schemas.microsoft.com/office/drawing/2014/main" id="{B88D6735-11D3-44EA-9963-6782DCDF6A39}"/>
              </a:ext>
            </a:extLst>
          </p:cNvPr>
          <p:cNvSpPr txBox="1"/>
          <p:nvPr/>
        </p:nvSpPr>
        <p:spPr>
          <a:xfrm>
            <a:off x="4120116" y="5558983"/>
            <a:ext cx="4361688" cy="461665"/>
          </a:xfrm>
          <a:prstGeom prst="rect">
            <a:avLst/>
          </a:prstGeom>
          <a:noFill/>
          <a:ln w="38100">
            <a:solidFill>
              <a:schemeClr val="tx1"/>
            </a:solidFill>
          </a:ln>
        </p:spPr>
        <p:txBody>
          <a:bodyPr wrap="square" rtlCol="0">
            <a:spAutoFit/>
          </a:bodyPr>
          <a:lstStyle>
            <a:defPPr>
              <a:defRPr lang="zh-CN"/>
            </a:defPPr>
            <a:lvl1pPr>
              <a:defRPr sz="2400" b="1">
                <a:latin typeface="宋体" panose="02010600030101010101" pitchFamily="2" charset="-122"/>
                <a:ea typeface="宋体" panose="02010600030101010101" pitchFamily="2" charset="-122"/>
              </a:defRPr>
            </a:lvl1pPr>
          </a:lstStyle>
          <a:p>
            <a:r>
              <a:rPr lang="en-US" altLang="zh-CN" dirty="0"/>
              <a:t>9</a:t>
            </a:r>
            <a:r>
              <a:rPr lang="zh-CN" altLang="en-US" dirty="0"/>
              <a:t>个堆在一起的</a:t>
            </a:r>
            <a:r>
              <a:rPr lang="en-US" altLang="zh-CN" dirty="0"/>
              <a:t>Inception</a:t>
            </a:r>
            <a:r>
              <a:rPr lang="zh-CN" altLang="en-US" dirty="0"/>
              <a:t>模块</a:t>
            </a:r>
          </a:p>
        </p:txBody>
      </p:sp>
      <p:cxnSp>
        <p:nvCxnSpPr>
          <p:cNvPr id="19" name="直接箭头连接符 18">
            <a:extLst>
              <a:ext uri="{FF2B5EF4-FFF2-40B4-BE49-F238E27FC236}">
                <a16:creationId xmlns:a16="http://schemas.microsoft.com/office/drawing/2014/main" id="{CF052FB3-084E-4915-8FE8-CA2749B94D1A}"/>
              </a:ext>
            </a:extLst>
          </p:cNvPr>
          <p:cNvCxnSpPr>
            <a:cxnSpLocks/>
          </p:cNvCxnSpPr>
          <p:nvPr/>
        </p:nvCxnSpPr>
        <p:spPr>
          <a:xfrm flipV="1">
            <a:off x="6096000" y="4707117"/>
            <a:ext cx="0" cy="8137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id="{F136A2A1-8524-4801-B995-369A3E2158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58777" y="189353"/>
            <a:ext cx="2037277" cy="437149"/>
          </a:xfrm>
          <a:prstGeom prst="rect">
            <a:avLst/>
          </a:prstGeom>
        </p:spPr>
      </p:pic>
    </p:spTree>
    <p:extLst>
      <p:ext uri="{BB962C8B-B14F-4D97-AF65-F5344CB8AC3E}">
        <p14:creationId xmlns:p14="http://schemas.microsoft.com/office/powerpoint/2010/main" val="20967807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creen Shot 2017-01-13 at 4.30.06 PM.png">
            <a:extLst>
              <a:ext uri="{FF2B5EF4-FFF2-40B4-BE49-F238E27FC236}">
                <a16:creationId xmlns:a16="http://schemas.microsoft.com/office/drawing/2014/main" id="{C2B72365-625E-4DE3-920A-E588C70884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988" y="1688847"/>
            <a:ext cx="11976712" cy="2733772"/>
          </a:xfrm>
          <a:prstGeom prst="rect">
            <a:avLst/>
          </a:prstGeom>
        </p:spPr>
      </p:pic>
      <p:cxnSp>
        <p:nvCxnSpPr>
          <p:cNvPr id="5" name="Straight Connector 8">
            <a:extLst>
              <a:ext uri="{FF2B5EF4-FFF2-40B4-BE49-F238E27FC236}">
                <a16:creationId xmlns:a16="http://schemas.microsoft.com/office/drawing/2014/main" id="{5E6EED81-A4DE-412C-836B-72AB41522A17}"/>
              </a:ext>
            </a:extLst>
          </p:cNvPr>
          <p:cNvCxnSpPr/>
          <p:nvPr/>
        </p:nvCxnSpPr>
        <p:spPr bwMode="auto">
          <a:xfrm flipV="1">
            <a:off x="2419547" y="991448"/>
            <a:ext cx="1143000" cy="1905000"/>
          </a:xfrm>
          <a:prstGeom prst="line">
            <a:avLst/>
          </a:prstGeom>
          <a:solidFill>
            <a:schemeClr val="accent1"/>
          </a:solidFill>
          <a:ln w="9525" cap="flat" cmpd="sng" algn="ctr">
            <a:solidFill>
              <a:schemeClr val="bg2"/>
            </a:solidFill>
            <a:prstDash val="sysDot"/>
            <a:round/>
            <a:headEnd type="none" w="med" len="med"/>
            <a:tailEnd type="none" w="med" len="med"/>
          </a:ln>
          <a:effectLst/>
        </p:spPr>
      </p:cxnSp>
      <p:cxnSp>
        <p:nvCxnSpPr>
          <p:cNvPr id="6" name="Straight Connector 9">
            <a:extLst>
              <a:ext uri="{FF2B5EF4-FFF2-40B4-BE49-F238E27FC236}">
                <a16:creationId xmlns:a16="http://schemas.microsoft.com/office/drawing/2014/main" id="{5137BCB1-EBCB-4353-9F9D-3B6C5C2920B1}"/>
              </a:ext>
            </a:extLst>
          </p:cNvPr>
          <p:cNvCxnSpPr/>
          <p:nvPr/>
        </p:nvCxnSpPr>
        <p:spPr bwMode="auto">
          <a:xfrm>
            <a:off x="2419547" y="4496648"/>
            <a:ext cx="1143000" cy="1524000"/>
          </a:xfrm>
          <a:prstGeom prst="line">
            <a:avLst/>
          </a:prstGeom>
          <a:solidFill>
            <a:schemeClr val="accent1"/>
          </a:solidFill>
          <a:ln w="9525" cap="flat" cmpd="sng" algn="ctr">
            <a:solidFill>
              <a:schemeClr val="bg2"/>
            </a:solidFill>
            <a:prstDash val="sysDot"/>
            <a:round/>
            <a:headEnd type="none" w="med" len="med"/>
            <a:tailEnd type="none" w="med" len="med"/>
          </a:ln>
          <a:effectLst/>
        </p:spPr>
      </p:cxnSp>
      <p:sp>
        <p:nvSpPr>
          <p:cNvPr id="8" name="文本框 7">
            <a:extLst>
              <a:ext uri="{FF2B5EF4-FFF2-40B4-BE49-F238E27FC236}">
                <a16:creationId xmlns:a16="http://schemas.microsoft.com/office/drawing/2014/main" id="{C885A601-D854-42E3-832B-2FE83FEA6F6F}"/>
              </a:ext>
            </a:extLst>
          </p:cNvPr>
          <p:cNvSpPr txBox="1"/>
          <p:nvPr/>
        </p:nvSpPr>
        <p:spPr>
          <a:xfrm>
            <a:off x="270588" y="223932"/>
            <a:ext cx="4124129" cy="646331"/>
          </a:xfrm>
          <a:prstGeom prst="rect">
            <a:avLst/>
          </a:prstGeom>
          <a:noFill/>
        </p:spPr>
        <p:txBody>
          <a:bodyPr wrap="square" rtlCol="0">
            <a:spAutoFit/>
          </a:bodyPr>
          <a:lstStyle/>
          <a:p>
            <a:r>
              <a:rPr lang="en-US" altLang="zh-CN" sz="3600" dirty="0"/>
              <a:t>GoogLeNet</a:t>
            </a:r>
            <a:endParaRPr lang="zh-CN" altLang="en-US" sz="3600" dirty="0"/>
          </a:p>
        </p:txBody>
      </p:sp>
      <p:sp>
        <p:nvSpPr>
          <p:cNvPr id="9" name="Rectangle 6">
            <a:extLst>
              <a:ext uri="{FF2B5EF4-FFF2-40B4-BE49-F238E27FC236}">
                <a16:creationId xmlns:a16="http://schemas.microsoft.com/office/drawing/2014/main" id="{796ED6F4-BC10-4A01-94D8-D86D0502A111}"/>
              </a:ext>
            </a:extLst>
          </p:cNvPr>
          <p:cNvSpPr/>
          <p:nvPr/>
        </p:nvSpPr>
        <p:spPr bwMode="auto">
          <a:xfrm>
            <a:off x="10934701" y="2263140"/>
            <a:ext cx="1142999" cy="633308"/>
          </a:xfrm>
          <a:prstGeom prst="rect">
            <a:avLst/>
          </a:prstGeom>
          <a:noFill/>
          <a:ln w="317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0" name="文本框 9">
            <a:extLst>
              <a:ext uri="{FF2B5EF4-FFF2-40B4-BE49-F238E27FC236}">
                <a16:creationId xmlns:a16="http://schemas.microsoft.com/office/drawing/2014/main" id="{37FE2BFA-2031-45B9-A9CD-6E0BF4A41E15}"/>
              </a:ext>
            </a:extLst>
          </p:cNvPr>
          <p:cNvSpPr txBox="1"/>
          <p:nvPr/>
        </p:nvSpPr>
        <p:spPr>
          <a:xfrm>
            <a:off x="10246596" y="3868367"/>
            <a:ext cx="1777764" cy="461665"/>
          </a:xfrm>
          <a:prstGeom prst="rect">
            <a:avLst/>
          </a:prstGeom>
          <a:noFill/>
          <a:ln w="38100">
            <a:solidFill>
              <a:schemeClr val="tx1"/>
            </a:solidFill>
          </a:ln>
        </p:spPr>
        <p:txBody>
          <a:bodyPr wrap="square" rtlCol="0">
            <a:spAutoFit/>
          </a:bodyPr>
          <a:lstStyle>
            <a:defPPr>
              <a:defRPr lang="zh-CN"/>
            </a:defPPr>
            <a:lvl1pPr>
              <a:defRPr sz="2400" b="1">
                <a:latin typeface="宋体" panose="02010600030101010101" pitchFamily="2" charset="-122"/>
                <a:ea typeface="宋体" panose="02010600030101010101" pitchFamily="2" charset="-122"/>
              </a:defRPr>
            </a:lvl1pPr>
          </a:lstStyle>
          <a:p>
            <a:r>
              <a:rPr lang="zh-CN" altLang="en-US" dirty="0"/>
              <a:t>分类器输出</a:t>
            </a:r>
          </a:p>
        </p:txBody>
      </p:sp>
      <p:cxnSp>
        <p:nvCxnSpPr>
          <p:cNvPr id="11" name="直接箭头连接符 10">
            <a:extLst>
              <a:ext uri="{FF2B5EF4-FFF2-40B4-BE49-F238E27FC236}">
                <a16:creationId xmlns:a16="http://schemas.microsoft.com/office/drawing/2014/main" id="{6D5D79AA-81A8-47A1-B198-CC3AE44CE6C2}"/>
              </a:ext>
            </a:extLst>
          </p:cNvPr>
          <p:cNvCxnSpPr>
            <a:cxnSpLocks/>
          </p:cNvCxnSpPr>
          <p:nvPr/>
        </p:nvCxnSpPr>
        <p:spPr>
          <a:xfrm flipV="1">
            <a:off x="11079480" y="2994660"/>
            <a:ext cx="312420" cy="84123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79E1D84C-4391-43D7-9016-3B56FEE98A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58777" y="189353"/>
            <a:ext cx="2037277" cy="437149"/>
          </a:xfrm>
          <a:prstGeom prst="rect">
            <a:avLst/>
          </a:prstGeom>
        </p:spPr>
      </p:pic>
    </p:spTree>
    <p:extLst>
      <p:ext uri="{BB962C8B-B14F-4D97-AF65-F5344CB8AC3E}">
        <p14:creationId xmlns:p14="http://schemas.microsoft.com/office/powerpoint/2010/main" val="40562913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BDF86260-8E2B-49E9-9818-9E03D2C4233F}"/>
              </a:ext>
            </a:extLst>
          </p:cNvPr>
          <p:cNvGrpSpPr/>
          <p:nvPr/>
        </p:nvGrpSpPr>
        <p:grpSpPr>
          <a:xfrm>
            <a:off x="103216" y="639942"/>
            <a:ext cx="11930237" cy="2933528"/>
            <a:chOff x="56561" y="1630838"/>
            <a:chExt cx="11930237" cy="2933528"/>
          </a:xfrm>
        </p:grpSpPr>
        <p:pic>
          <p:nvPicPr>
            <p:cNvPr id="2" name="Picture 2" descr="Screen Shot 2017-01-13 at 4.30.06 PM.png">
              <a:extLst>
                <a:ext uri="{FF2B5EF4-FFF2-40B4-BE49-F238E27FC236}">
                  <a16:creationId xmlns:a16="http://schemas.microsoft.com/office/drawing/2014/main" id="{CE84E499-34DE-4CC1-8710-601E411BF4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61" y="1630838"/>
              <a:ext cx="11930237" cy="2914066"/>
            </a:xfrm>
            <a:prstGeom prst="rect">
              <a:avLst/>
            </a:prstGeom>
          </p:spPr>
        </p:pic>
        <p:sp>
          <p:nvSpPr>
            <p:cNvPr id="4" name="Rectangle 5">
              <a:extLst>
                <a:ext uri="{FF2B5EF4-FFF2-40B4-BE49-F238E27FC236}">
                  <a16:creationId xmlns:a16="http://schemas.microsoft.com/office/drawing/2014/main" id="{F9F8DC63-7783-4079-B32C-B48371B5EBC9}"/>
                </a:ext>
              </a:extLst>
            </p:cNvPr>
            <p:cNvSpPr/>
            <p:nvPr/>
          </p:nvSpPr>
          <p:spPr bwMode="auto">
            <a:xfrm>
              <a:off x="5221578" y="3880366"/>
              <a:ext cx="1905085" cy="684000"/>
            </a:xfrm>
            <a:prstGeom prst="rect">
              <a:avLst/>
            </a:prstGeom>
            <a:noFill/>
            <a:ln w="412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1" i="0" u="none" strike="noStrike" cap="none" normalizeH="0" baseline="0">
                <a:ln>
                  <a:noFill/>
                </a:ln>
                <a:solidFill>
                  <a:schemeClr val="tx1"/>
                </a:solidFill>
                <a:effectLst/>
                <a:latin typeface="Arial" charset="0"/>
                <a:cs typeface="Arial" charset="0"/>
              </a:endParaRPr>
            </a:p>
          </p:txBody>
        </p:sp>
      </p:grpSp>
      <p:cxnSp>
        <p:nvCxnSpPr>
          <p:cNvPr id="5" name="Straight Connector 6">
            <a:extLst>
              <a:ext uri="{FF2B5EF4-FFF2-40B4-BE49-F238E27FC236}">
                <a16:creationId xmlns:a16="http://schemas.microsoft.com/office/drawing/2014/main" id="{E48D195F-5FA1-4138-96FE-E93794BD4EA0}"/>
              </a:ext>
            </a:extLst>
          </p:cNvPr>
          <p:cNvCxnSpPr/>
          <p:nvPr/>
        </p:nvCxnSpPr>
        <p:spPr bwMode="auto">
          <a:xfrm flipH="1" flipV="1">
            <a:off x="5486400" y="4038600"/>
            <a:ext cx="2514600" cy="685800"/>
          </a:xfrm>
          <a:prstGeom prst="line">
            <a:avLst/>
          </a:prstGeom>
          <a:solidFill>
            <a:schemeClr val="accent1"/>
          </a:solidFill>
          <a:ln w="9525" cap="flat" cmpd="sng" algn="ctr">
            <a:solidFill>
              <a:schemeClr val="bg2"/>
            </a:solidFill>
            <a:prstDash val="sysDot"/>
            <a:round/>
            <a:headEnd type="none" w="med" len="med"/>
            <a:tailEnd type="none" w="med" len="med"/>
          </a:ln>
          <a:effectLst/>
        </p:spPr>
      </p:cxnSp>
      <p:cxnSp>
        <p:nvCxnSpPr>
          <p:cNvPr id="6" name="Straight Connector 7">
            <a:extLst>
              <a:ext uri="{FF2B5EF4-FFF2-40B4-BE49-F238E27FC236}">
                <a16:creationId xmlns:a16="http://schemas.microsoft.com/office/drawing/2014/main" id="{E9D78D92-293E-462F-87C3-BDBD847163B5}"/>
              </a:ext>
            </a:extLst>
          </p:cNvPr>
          <p:cNvCxnSpPr/>
          <p:nvPr/>
        </p:nvCxnSpPr>
        <p:spPr bwMode="auto">
          <a:xfrm flipH="1">
            <a:off x="3505200" y="4038600"/>
            <a:ext cx="381000" cy="685800"/>
          </a:xfrm>
          <a:prstGeom prst="line">
            <a:avLst/>
          </a:prstGeom>
          <a:solidFill>
            <a:schemeClr val="accent1"/>
          </a:solidFill>
          <a:ln w="9525" cap="flat" cmpd="sng" algn="ctr">
            <a:solidFill>
              <a:schemeClr val="bg2"/>
            </a:solidFill>
            <a:prstDash val="sysDot"/>
            <a:round/>
            <a:headEnd type="none" w="med" len="med"/>
            <a:tailEnd type="none" w="med" len="med"/>
          </a:ln>
          <a:effectLst/>
        </p:spPr>
      </p:cxnSp>
      <p:grpSp>
        <p:nvGrpSpPr>
          <p:cNvPr id="10" name="组合 9">
            <a:extLst>
              <a:ext uri="{FF2B5EF4-FFF2-40B4-BE49-F238E27FC236}">
                <a16:creationId xmlns:a16="http://schemas.microsoft.com/office/drawing/2014/main" id="{0B5D528C-6FD7-4484-83FB-6846664D7B05}"/>
              </a:ext>
            </a:extLst>
          </p:cNvPr>
          <p:cNvGrpSpPr/>
          <p:nvPr/>
        </p:nvGrpSpPr>
        <p:grpSpPr>
          <a:xfrm>
            <a:off x="505700" y="4457449"/>
            <a:ext cx="4475002" cy="1503085"/>
            <a:chOff x="1111182" y="4724400"/>
            <a:chExt cx="4475002" cy="1503085"/>
          </a:xfrm>
        </p:grpSpPr>
        <p:pic>
          <p:nvPicPr>
            <p:cNvPr id="3" name="Picture 4" descr="Screen Shot 2017-01-18 at 3.20.51 PM.png">
              <a:extLst>
                <a:ext uri="{FF2B5EF4-FFF2-40B4-BE49-F238E27FC236}">
                  <a16:creationId xmlns:a16="http://schemas.microsoft.com/office/drawing/2014/main" id="{5B49D991-261F-4449-97EE-C46302A8C887}"/>
                </a:ext>
              </a:extLst>
            </p:cNvPr>
            <p:cNvPicPr>
              <a:picLocks noChangeAspect="1"/>
            </p:cNvPicPr>
            <p:nvPr/>
          </p:nvPicPr>
          <p:blipFill rotWithShape="1">
            <a:blip r:embed="rId3">
              <a:extLst>
                <a:ext uri="{28A0092B-C50C-407E-A947-70E740481C1C}">
                  <a14:useLocalDpi xmlns:a14="http://schemas.microsoft.com/office/drawing/2010/main" val="0"/>
                </a:ext>
              </a:extLst>
            </a:blip>
            <a:srcRect l="4034" r="-4034" b="1332"/>
            <a:stretch/>
          </p:blipFill>
          <p:spPr>
            <a:xfrm rot="5400000">
              <a:off x="2599049" y="3236533"/>
              <a:ext cx="1499268" cy="4475002"/>
            </a:xfrm>
            <a:prstGeom prst="rect">
              <a:avLst/>
            </a:prstGeom>
            <a:ln w="12700">
              <a:solidFill>
                <a:schemeClr val="tx1"/>
              </a:solidFill>
            </a:ln>
          </p:spPr>
        </p:pic>
        <p:sp>
          <p:nvSpPr>
            <p:cNvPr id="7" name="TextBox 12">
              <a:extLst>
                <a:ext uri="{FF2B5EF4-FFF2-40B4-BE49-F238E27FC236}">
                  <a16:creationId xmlns:a16="http://schemas.microsoft.com/office/drawing/2014/main" id="{9DC71237-89C3-47B0-9777-6DA54D3AF888}"/>
                </a:ext>
              </a:extLst>
            </p:cNvPr>
            <p:cNvSpPr txBox="1"/>
            <p:nvPr/>
          </p:nvSpPr>
          <p:spPr>
            <a:xfrm>
              <a:off x="1643988" y="5765820"/>
              <a:ext cx="1723549" cy="461665"/>
            </a:xfrm>
            <a:prstGeom prst="rect">
              <a:avLst/>
            </a:prstGeom>
            <a:noFill/>
          </p:spPr>
          <p:txBody>
            <a:bodyPr wrap="none" rtlCol="0">
              <a:spAutoFit/>
            </a:bodyPr>
            <a:lstStyle/>
            <a:p>
              <a:r>
                <a:rPr lang="zh-CN" altLang="en-US" sz="2400" b="1" dirty="0"/>
                <a:t>辅助分类器</a:t>
              </a:r>
              <a:endParaRPr lang="en-US" sz="2400" b="1" dirty="0"/>
            </a:p>
          </p:txBody>
        </p:sp>
      </p:grpSp>
      <p:sp>
        <p:nvSpPr>
          <p:cNvPr id="11" name="TextBox 12">
            <a:extLst>
              <a:ext uri="{FF2B5EF4-FFF2-40B4-BE49-F238E27FC236}">
                <a16:creationId xmlns:a16="http://schemas.microsoft.com/office/drawing/2014/main" id="{FD63CBF6-52F7-4F8A-A014-73E0047F6FFE}"/>
              </a:ext>
            </a:extLst>
          </p:cNvPr>
          <p:cNvSpPr txBox="1"/>
          <p:nvPr/>
        </p:nvSpPr>
        <p:spPr>
          <a:xfrm>
            <a:off x="5486400" y="4057339"/>
            <a:ext cx="2236510" cy="400110"/>
          </a:xfrm>
          <a:prstGeom prst="rect">
            <a:avLst/>
          </a:prstGeom>
          <a:noFill/>
        </p:spPr>
        <p:txBody>
          <a:bodyPr wrap="none" rtlCol="0">
            <a:spAutoFit/>
          </a:bodyPr>
          <a:lstStyle/>
          <a:p>
            <a:r>
              <a:rPr lang="zh-CN" altLang="en-US" sz="2000" b="1" dirty="0"/>
              <a:t>辅助分类器的作用</a:t>
            </a:r>
            <a:endParaRPr lang="en-US" sz="2000" b="1" dirty="0"/>
          </a:p>
        </p:txBody>
      </p:sp>
      <p:sp>
        <p:nvSpPr>
          <p:cNvPr id="12" name="TextBox 12">
            <a:extLst>
              <a:ext uri="{FF2B5EF4-FFF2-40B4-BE49-F238E27FC236}">
                <a16:creationId xmlns:a16="http://schemas.microsoft.com/office/drawing/2014/main" id="{28328077-7073-40B2-989A-BF42C7CBC1AB}"/>
              </a:ext>
            </a:extLst>
          </p:cNvPr>
          <p:cNvSpPr txBox="1"/>
          <p:nvPr/>
        </p:nvSpPr>
        <p:spPr>
          <a:xfrm>
            <a:off x="6743700" y="4682842"/>
            <a:ext cx="4942600" cy="1273875"/>
          </a:xfrm>
          <a:prstGeom prst="rect">
            <a:avLst/>
          </a:prstGeom>
          <a:noFill/>
        </p:spPr>
        <p:txBody>
          <a:bodyPr wrap="square" rtlCol="0">
            <a:spAutoFit/>
          </a:bodyPr>
          <a:lstStyle/>
          <a:p>
            <a:pPr>
              <a:lnSpc>
                <a:spcPct val="150000"/>
              </a:lnSpc>
            </a:pP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、在中间层额外添加误差，使得梯度能传</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递到浅层的网络，防止梯度消失</a:t>
            </a:r>
            <a:endParaRPr lang="en-US" altLang="zh-CN" dirty="0">
              <a:latin typeface="宋体" panose="02010600030101010101" pitchFamily="2" charset="-122"/>
              <a:ea typeface="宋体" panose="02010600030101010101" pitchFamily="2" charset="-122"/>
            </a:endParaRPr>
          </a:p>
          <a:p>
            <a:pPr>
              <a:lnSpc>
                <a:spcPct val="150000"/>
              </a:lnSpc>
            </a:pP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、起到正则化的作用</a:t>
            </a:r>
            <a:endParaRPr lang="en-US" dirty="0">
              <a:latin typeface="宋体" panose="02010600030101010101" pitchFamily="2" charset="-122"/>
              <a:ea typeface="宋体" panose="02010600030101010101" pitchFamily="2" charset="-122"/>
            </a:endParaRPr>
          </a:p>
        </p:txBody>
      </p:sp>
      <p:sp>
        <p:nvSpPr>
          <p:cNvPr id="14" name="Rectangle 5">
            <a:extLst>
              <a:ext uri="{FF2B5EF4-FFF2-40B4-BE49-F238E27FC236}">
                <a16:creationId xmlns:a16="http://schemas.microsoft.com/office/drawing/2014/main" id="{60C67129-77FD-459A-9163-FD1C045A8810}"/>
              </a:ext>
            </a:extLst>
          </p:cNvPr>
          <p:cNvSpPr/>
          <p:nvPr/>
        </p:nvSpPr>
        <p:spPr bwMode="auto">
          <a:xfrm>
            <a:off x="8001000" y="2507528"/>
            <a:ext cx="1785114" cy="593619"/>
          </a:xfrm>
          <a:prstGeom prst="rect">
            <a:avLst/>
          </a:prstGeom>
          <a:noFill/>
          <a:ln w="412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1" i="0" u="none" strike="noStrike" cap="none" normalizeH="0" baseline="0">
              <a:ln>
                <a:noFill/>
              </a:ln>
              <a:solidFill>
                <a:schemeClr val="tx1"/>
              </a:solidFill>
              <a:effectLst/>
              <a:latin typeface="Arial" charset="0"/>
              <a:cs typeface="Arial" charset="0"/>
            </a:endParaRPr>
          </a:p>
        </p:txBody>
      </p:sp>
      <p:sp>
        <p:nvSpPr>
          <p:cNvPr id="15" name="文本框 14">
            <a:extLst>
              <a:ext uri="{FF2B5EF4-FFF2-40B4-BE49-F238E27FC236}">
                <a16:creationId xmlns:a16="http://schemas.microsoft.com/office/drawing/2014/main" id="{ACF41969-C28D-40DB-AF33-3C52FE014A84}"/>
              </a:ext>
            </a:extLst>
          </p:cNvPr>
          <p:cNvSpPr txBox="1"/>
          <p:nvPr/>
        </p:nvSpPr>
        <p:spPr>
          <a:xfrm>
            <a:off x="270588" y="223932"/>
            <a:ext cx="4124129" cy="646331"/>
          </a:xfrm>
          <a:prstGeom prst="rect">
            <a:avLst/>
          </a:prstGeom>
          <a:noFill/>
        </p:spPr>
        <p:txBody>
          <a:bodyPr wrap="square" rtlCol="0">
            <a:spAutoFit/>
          </a:bodyPr>
          <a:lstStyle/>
          <a:p>
            <a:r>
              <a:rPr lang="en-US" altLang="zh-CN" sz="3600" dirty="0"/>
              <a:t>GoogLeNet</a:t>
            </a:r>
            <a:endParaRPr lang="zh-CN" altLang="en-US" sz="3600" dirty="0"/>
          </a:p>
        </p:txBody>
      </p:sp>
      <p:pic>
        <p:nvPicPr>
          <p:cNvPr id="16" name="图片 15">
            <a:extLst>
              <a:ext uri="{FF2B5EF4-FFF2-40B4-BE49-F238E27FC236}">
                <a16:creationId xmlns:a16="http://schemas.microsoft.com/office/drawing/2014/main" id="{7A626C33-BF95-4604-BA27-6B0E1FE53C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58777" y="189353"/>
            <a:ext cx="2037277" cy="437149"/>
          </a:xfrm>
          <a:prstGeom prst="rect">
            <a:avLst/>
          </a:prstGeom>
        </p:spPr>
      </p:pic>
    </p:spTree>
    <p:extLst>
      <p:ext uri="{BB962C8B-B14F-4D97-AF65-F5344CB8AC3E}">
        <p14:creationId xmlns:p14="http://schemas.microsoft.com/office/powerpoint/2010/main" val="7439156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BDF86260-8E2B-49E9-9818-9E03D2C4233F}"/>
              </a:ext>
            </a:extLst>
          </p:cNvPr>
          <p:cNvGrpSpPr/>
          <p:nvPr/>
        </p:nvGrpSpPr>
        <p:grpSpPr>
          <a:xfrm>
            <a:off x="103216" y="639942"/>
            <a:ext cx="11930237" cy="2933528"/>
            <a:chOff x="56561" y="1630838"/>
            <a:chExt cx="11930237" cy="2933528"/>
          </a:xfrm>
        </p:grpSpPr>
        <p:pic>
          <p:nvPicPr>
            <p:cNvPr id="2" name="Picture 2" descr="Screen Shot 2017-01-13 at 4.30.06 PM.png">
              <a:extLst>
                <a:ext uri="{FF2B5EF4-FFF2-40B4-BE49-F238E27FC236}">
                  <a16:creationId xmlns:a16="http://schemas.microsoft.com/office/drawing/2014/main" id="{CE84E499-34DE-4CC1-8710-601E411BF4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61" y="1630838"/>
              <a:ext cx="11930237" cy="2914066"/>
            </a:xfrm>
            <a:prstGeom prst="rect">
              <a:avLst/>
            </a:prstGeom>
          </p:spPr>
        </p:pic>
        <p:sp>
          <p:nvSpPr>
            <p:cNvPr id="4" name="Rectangle 5">
              <a:extLst>
                <a:ext uri="{FF2B5EF4-FFF2-40B4-BE49-F238E27FC236}">
                  <a16:creationId xmlns:a16="http://schemas.microsoft.com/office/drawing/2014/main" id="{F9F8DC63-7783-4079-B32C-B48371B5EBC9}"/>
                </a:ext>
              </a:extLst>
            </p:cNvPr>
            <p:cNvSpPr/>
            <p:nvPr/>
          </p:nvSpPr>
          <p:spPr bwMode="auto">
            <a:xfrm>
              <a:off x="5221578" y="3880366"/>
              <a:ext cx="1905085" cy="684000"/>
            </a:xfrm>
            <a:prstGeom prst="rect">
              <a:avLst/>
            </a:prstGeom>
            <a:noFill/>
            <a:ln w="412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1" i="0" u="none" strike="noStrike" cap="none" normalizeH="0" baseline="0">
                <a:ln>
                  <a:noFill/>
                </a:ln>
                <a:solidFill>
                  <a:schemeClr val="tx1"/>
                </a:solidFill>
                <a:effectLst/>
                <a:latin typeface="Arial" charset="0"/>
                <a:cs typeface="Arial" charset="0"/>
              </a:endParaRPr>
            </a:p>
          </p:txBody>
        </p:sp>
      </p:grpSp>
      <p:cxnSp>
        <p:nvCxnSpPr>
          <p:cNvPr id="5" name="Straight Connector 6">
            <a:extLst>
              <a:ext uri="{FF2B5EF4-FFF2-40B4-BE49-F238E27FC236}">
                <a16:creationId xmlns:a16="http://schemas.microsoft.com/office/drawing/2014/main" id="{E48D195F-5FA1-4138-96FE-E93794BD4EA0}"/>
              </a:ext>
            </a:extLst>
          </p:cNvPr>
          <p:cNvCxnSpPr/>
          <p:nvPr/>
        </p:nvCxnSpPr>
        <p:spPr bwMode="auto">
          <a:xfrm flipH="1" flipV="1">
            <a:off x="5486400" y="4038600"/>
            <a:ext cx="2514600" cy="685800"/>
          </a:xfrm>
          <a:prstGeom prst="line">
            <a:avLst/>
          </a:prstGeom>
          <a:solidFill>
            <a:schemeClr val="accent1"/>
          </a:solidFill>
          <a:ln w="9525" cap="flat" cmpd="sng" algn="ctr">
            <a:solidFill>
              <a:schemeClr val="bg2"/>
            </a:solidFill>
            <a:prstDash val="sysDot"/>
            <a:round/>
            <a:headEnd type="none" w="med" len="med"/>
            <a:tailEnd type="none" w="med" len="med"/>
          </a:ln>
          <a:effectLst/>
        </p:spPr>
      </p:cxnSp>
      <p:cxnSp>
        <p:nvCxnSpPr>
          <p:cNvPr id="6" name="Straight Connector 7">
            <a:extLst>
              <a:ext uri="{FF2B5EF4-FFF2-40B4-BE49-F238E27FC236}">
                <a16:creationId xmlns:a16="http://schemas.microsoft.com/office/drawing/2014/main" id="{E9D78D92-293E-462F-87C3-BDBD847163B5}"/>
              </a:ext>
            </a:extLst>
          </p:cNvPr>
          <p:cNvCxnSpPr/>
          <p:nvPr/>
        </p:nvCxnSpPr>
        <p:spPr bwMode="auto">
          <a:xfrm flipH="1">
            <a:off x="3505200" y="4038600"/>
            <a:ext cx="381000" cy="685800"/>
          </a:xfrm>
          <a:prstGeom prst="line">
            <a:avLst/>
          </a:prstGeom>
          <a:solidFill>
            <a:schemeClr val="accent1"/>
          </a:solidFill>
          <a:ln w="9525" cap="flat" cmpd="sng" algn="ctr">
            <a:solidFill>
              <a:schemeClr val="bg2"/>
            </a:solidFill>
            <a:prstDash val="sysDot"/>
            <a:round/>
            <a:headEnd type="none" w="med" len="med"/>
            <a:tailEnd type="none" w="med" len="med"/>
          </a:ln>
          <a:effectLst/>
        </p:spPr>
      </p:cxnSp>
      <p:grpSp>
        <p:nvGrpSpPr>
          <p:cNvPr id="10" name="组合 9">
            <a:extLst>
              <a:ext uri="{FF2B5EF4-FFF2-40B4-BE49-F238E27FC236}">
                <a16:creationId xmlns:a16="http://schemas.microsoft.com/office/drawing/2014/main" id="{0B5D528C-6FD7-4484-83FB-6846664D7B05}"/>
              </a:ext>
            </a:extLst>
          </p:cNvPr>
          <p:cNvGrpSpPr/>
          <p:nvPr/>
        </p:nvGrpSpPr>
        <p:grpSpPr>
          <a:xfrm>
            <a:off x="505700" y="4457449"/>
            <a:ext cx="4475002" cy="1503085"/>
            <a:chOff x="1111182" y="4724400"/>
            <a:chExt cx="4475002" cy="1503085"/>
          </a:xfrm>
        </p:grpSpPr>
        <p:pic>
          <p:nvPicPr>
            <p:cNvPr id="3" name="Picture 4" descr="Screen Shot 2017-01-18 at 3.20.51 PM.png">
              <a:extLst>
                <a:ext uri="{FF2B5EF4-FFF2-40B4-BE49-F238E27FC236}">
                  <a16:creationId xmlns:a16="http://schemas.microsoft.com/office/drawing/2014/main" id="{5B49D991-261F-4449-97EE-C46302A8C887}"/>
                </a:ext>
              </a:extLst>
            </p:cNvPr>
            <p:cNvPicPr>
              <a:picLocks noChangeAspect="1"/>
            </p:cNvPicPr>
            <p:nvPr/>
          </p:nvPicPr>
          <p:blipFill rotWithShape="1">
            <a:blip r:embed="rId3">
              <a:extLst>
                <a:ext uri="{28A0092B-C50C-407E-A947-70E740481C1C}">
                  <a14:useLocalDpi xmlns:a14="http://schemas.microsoft.com/office/drawing/2010/main" val="0"/>
                </a:ext>
              </a:extLst>
            </a:blip>
            <a:srcRect l="4034" r="-4034" b="1332"/>
            <a:stretch/>
          </p:blipFill>
          <p:spPr>
            <a:xfrm rot="5400000">
              <a:off x="2599049" y="3236533"/>
              <a:ext cx="1499268" cy="4475002"/>
            </a:xfrm>
            <a:prstGeom prst="rect">
              <a:avLst/>
            </a:prstGeom>
            <a:ln w="12700">
              <a:solidFill>
                <a:schemeClr val="tx1"/>
              </a:solidFill>
            </a:ln>
          </p:spPr>
        </p:pic>
        <p:sp>
          <p:nvSpPr>
            <p:cNvPr id="7" name="TextBox 12">
              <a:extLst>
                <a:ext uri="{FF2B5EF4-FFF2-40B4-BE49-F238E27FC236}">
                  <a16:creationId xmlns:a16="http://schemas.microsoft.com/office/drawing/2014/main" id="{9DC71237-89C3-47B0-9777-6DA54D3AF888}"/>
                </a:ext>
              </a:extLst>
            </p:cNvPr>
            <p:cNvSpPr txBox="1"/>
            <p:nvPr/>
          </p:nvSpPr>
          <p:spPr>
            <a:xfrm>
              <a:off x="1643988" y="5765820"/>
              <a:ext cx="1723549" cy="461665"/>
            </a:xfrm>
            <a:prstGeom prst="rect">
              <a:avLst/>
            </a:prstGeom>
            <a:noFill/>
          </p:spPr>
          <p:txBody>
            <a:bodyPr wrap="none" rtlCol="0">
              <a:spAutoFit/>
            </a:bodyPr>
            <a:lstStyle/>
            <a:p>
              <a:r>
                <a:rPr lang="zh-CN" altLang="en-US" sz="2400" b="1" dirty="0"/>
                <a:t>辅助分类器</a:t>
              </a:r>
              <a:endParaRPr lang="en-US" sz="2400" b="1" dirty="0"/>
            </a:p>
          </p:txBody>
        </p:sp>
      </p:grpSp>
      <p:sp>
        <p:nvSpPr>
          <p:cNvPr id="11" name="TextBox 12">
            <a:extLst>
              <a:ext uri="{FF2B5EF4-FFF2-40B4-BE49-F238E27FC236}">
                <a16:creationId xmlns:a16="http://schemas.microsoft.com/office/drawing/2014/main" id="{FD63CBF6-52F7-4F8A-A014-73E0047F6FFE}"/>
              </a:ext>
            </a:extLst>
          </p:cNvPr>
          <p:cNvSpPr txBox="1"/>
          <p:nvPr/>
        </p:nvSpPr>
        <p:spPr>
          <a:xfrm>
            <a:off x="5486400" y="4057339"/>
            <a:ext cx="2255746" cy="400110"/>
          </a:xfrm>
          <a:prstGeom prst="rect">
            <a:avLst/>
          </a:prstGeom>
          <a:noFill/>
        </p:spPr>
        <p:txBody>
          <a:bodyPr wrap="none" rtlCol="0">
            <a:spAutoFit/>
          </a:bodyPr>
          <a:lstStyle/>
          <a:p>
            <a:r>
              <a:rPr lang="zh-CN" altLang="en-US" sz="2000" b="1" dirty="0"/>
              <a:t>辅助分类器的细节</a:t>
            </a:r>
            <a:endParaRPr lang="en-US" sz="2000" b="1" dirty="0"/>
          </a:p>
        </p:txBody>
      </p:sp>
      <p:sp>
        <p:nvSpPr>
          <p:cNvPr id="12" name="TextBox 12">
            <a:extLst>
              <a:ext uri="{FF2B5EF4-FFF2-40B4-BE49-F238E27FC236}">
                <a16:creationId xmlns:a16="http://schemas.microsoft.com/office/drawing/2014/main" id="{28328077-7073-40B2-989A-BF42C7CBC1AB}"/>
              </a:ext>
            </a:extLst>
          </p:cNvPr>
          <p:cNvSpPr txBox="1"/>
          <p:nvPr/>
        </p:nvSpPr>
        <p:spPr>
          <a:xfrm>
            <a:off x="6743700" y="4682842"/>
            <a:ext cx="4643879" cy="1273875"/>
          </a:xfrm>
          <a:prstGeom prst="rect">
            <a:avLst/>
          </a:prstGeom>
          <a:noFill/>
        </p:spPr>
        <p:txBody>
          <a:bodyPr wrap="square" rtlCol="0">
            <a:spAutoFit/>
          </a:bodyPr>
          <a:lstStyle/>
          <a:p>
            <a:pPr>
              <a:lnSpc>
                <a:spcPct val="150000"/>
              </a:lnSpc>
            </a:pP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、训练的时候两个辅助的分类器的误差会算入总误差，权重为</a:t>
            </a:r>
            <a:r>
              <a:rPr lang="en-US" altLang="zh-CN" dirty="0">
                <a:latin typeface="宋体" panose="02010600030101010101" pitchFamily="2" charset="-122"/>
                <a:ea typeface="宋体" panose="02010600030101010101" pitchFamily="2" charset="-122"/>
              </a:rPr>
              <a:t>0.3</a:t>
            </a:r>
          </a:p>
          <a:p>
            <a:pPr>
              <a:lnSpc>
                <a:spcPct val="150000"/>
              </a:lnSpc>
            </a:pP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、在测试的时候这个辅助分类器将会被关闭</a:t>
            </a:r>
            <a:endParaRPr lang="en-US" dirty="0">
              <a:latin typeface="宋体" panose="02010600030101010101" pitchFamily="2" charset="-122"/>
              <a:ea typeface="宋体" panose="02010600030101010101" pitchFamily="2" charset="-122"/>
            </a:endParaRPr>
          </a:p>
        </p:txBody>
      </p:sp>
      <p:sp>
        <p:nvSpPr>
          <p:cNvPr id="13" name="Rectangle 5">
            <a:extLst>
              <a:ext uri="{FF2B5EF4-FFF2-40B4-BE49-F238E27FC236}">
                <a16:creationId xmlns:a16="http://schemas.microsoft.com/office/drawing/2014/main" id="{9D263822-F628-48EA-92CF-37BE82B234C3}"/>
              </a:ext>
            </a:extLst>
          </p:cNvPr>
          <p:cNvSpPr/>
          <p:nvPr/>
        </p:nvSpPr>
        <p:spPr bwMode="auto">
          <a:xfrm>
            <a:off x="8001000" y="2507528"/>
            <a:ext cx="1785114" cy="593619"/>
          </a:xfrm>
          <a:prstGeom prst="rect">
            <a:avLst/>
          </a:prstGeom>
          <a:noFill/>
          <a:ln w="412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1" i="0" u="none" strike="noStrike" cap="none" normalizeH="0" baseline="0">
              <a:ln>
                <a:noFill/>
              </a:ln>
              <a:solidFill>
                <a:schemeClr val="tx1"/>
              </a:solidFill>
              <a:effectLst/>
              <a:latin typeface="Arial" charset="0"/>
              <a:cs typeface="Arial" charset="0"/>
            </a:endParaRPr>
          </a:p>
        </p:txBody>
      </p:sp>
      <p:sp>
        <p:nvSpPr>
          <p:cNvPr id="14" name="文本框 13">
            <a:extLst>
              <a:ext uri="{FF2B5EF4-FFF2-40B4-BE49-F238E27FC236}">
                <a16:creationId xmlns:a16="http://schemas.microsoft.com/office/drawing/2014/main" id="{F54223AF-1D99-4205-BD46-B0722DA701D2}"/>
              </a:ext>
            </a:extLst>
          </p:cNvPr>
          <p:cNvSpPr txBox="1"/>
          <p:nvPr/>
        </p:nvSpPr>
        <p:spPr>
          <a:xfrm>
            <a:off x="270588" y="223932"/>
            <a:ext cx="4124129" cy="646331"/>
          </a:xfrm>
          <a:prstGeom prst="rect">
            <a:avLst/>
          </a:prstGeom>
          <a:noFill/>
        </p:spPr>
        <p:txBody>
          <a:bodyPr wrap="square" rtlCol="0">
            <a:spAutoFit/>
          </a:bodyPr>
          <a:lstStyle/>
          <a:p>
            <a:r>
              <a:rPr lang="en-US" altLang="zh-CN" sz="3600" dirty="0"/>
              <a:t>GoogLeNet</a:t>
            </a:r>
            <a:endParaRPr lang="zh-CN" altLang="en-US" sz="3600" dirty="0"/>
          </a:p>
        </p:txBody>
      </p:sp>
      <p:pic>
        <p:nvPicPr>
          <p:cNvPr id="15" name="图片 14">
            <a:extLst>
              <a:ext uri="{FF2B5EF4-FFF2-40B4-BE49-F238E27FC236}">
                <a16:creationId xmlns:a16="http://schemas.microsoft.com/office/drawing/2014/main" id="{2BCD331D-36F1-4C51-A3DD-8A8A340895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58777" y="189353"/>
            <a:ext cx="2037277" cy="437149"/>
          </a:xfrm>
          <a:prstGeom prst="rect">
            <a:avLst/>
          </a:prstGeom>
        </p:spPr>
      </p:pic>
    </p:spTree>
    <p:extLst>
      <p:ext uri="{BB962C8B-B14F-4D97-AF65-F5344CB8AC3E}">
        <p14:creationId xmlns:p14="http://schemas.microsoft.com/office/powerpoint/2010/main" val="4211081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img-blog.csdn.net/20160225155414702">
            <a:extLst>
              <a:ext uri="{FF2B5EF4-FFF2-40B4-BE49-F238E27FC236}">
                <a16:creationId xmlns:a16="http://schemas.microsoft.com/office/drawing/2014/main" id="{AAB768EC-54DA-4BE1-93AC-0D07178DA0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07879" y="144322"/>
            <a:ext cx="1808093" cy="656935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5" descr="Screen Shot 2017-01-18 at 2.56.56 PM.png">
            <a:extLst>
              <a:ext uri="{FF2B5EF4-FFF2-40B4-BE49-F238E27FC236}">
                <a16:creationId xmlns:a16="http://schemas.microsoft.com/office/drawing/2014/main" id="{F042473F-1C58-48A2-91B8-375805AF0FF6}"/>
              </a:ext>
            </a:extLst>
          </p:cNvPr>
          <p:cNvPicPr>
            <a:picLocks noChangeAspect="1"/>
          </p:cNvPicPr>
          <p:nvPr/>
        </p:nvPicPr>
        <p:blipFill rotWithShape="1">
          <a:blip r:embed="rId3">
            <a:extLst>
              <a:ext uri="{28A0092B-C50C-407E-A947-70E740481C1C}">
                <a14:useLocalDpi xmlns:a14="http://schemas.microsoft.com/office/drawing/2010/main" val="0"/>
              </a:ext>
            </a:extLst>
          </a:blip>
          <a:srcRect l="1167" r="1850"/>
          <a:stretch/>
        </p:blipFill>
        <p:spPr>
          <a:xfrm>
            <a:off x="5013922" y="1859280"/>
            <a:ext cx="4657970" cy="2561211"/>
          </a:xfrm>
          <a:prstGeom prst="rect">
            <a:avLst/>
          </a:prstGeom>
        </p:spPr>
      </p:pic>
      <p:sp>
        <p:nvSpPr>
          <p:cNvPr id="4" name="文本框 3">
            <a:extLst>
              <a:ext uri="{FF2B5EF4-FFF2-40B4-BE49-F238E27FC236}">
                <a16:creationId xmlns:a16="http://schemas.microsoft.com/office/drawing/2014/main" id="{04CA9C8A-B25B-492B-B193-168E6808EC75}"/>
              </a:ext>
            </a:extLst>
          </p:cNvPr>
          <p:cNvSpPr txBox="1"/>
          <p:nvPr/>
        </p:nvSpPr>
        <p:spPr>
          <a:xfrm>
            <a:off x="270588" y="223932"/>
            <a:ext cx="4124129" cy="646331"/>
          </a:xfrm>
          <a:prstGeom prst="rect">
            <a:avLst/>
          </a:prstGeom>
          <a:noFill/>
        </p:spPr>
        <p:txBody>
          <a:bodyPr wrap="square" rtlCol="0">
            <a:spAutoFit/>
          </a:bodyPr>
          <a:lstStyle/>
          <a:p>
            <a:r>
              <a:rPr lang="en-US" altLang="zh-CN" sz="3600" dirty="0"/>
              <a:t>GoogLeNet</a:t>
            </a:r>
            <a:endParaRPr lang="zh-CN" altLang="en-US" sz="3600" dirty="0"/>
          </a:p>
        </p:txBody>
      </p:sp>
      <p:sp>
        <p:nvSpPr>
          <p:cNvPr id="2" name="矩形 1">
            <a:extLst>
              <a:ext uri="{FF2B5EF4-FFF2-40B4-BE49-F238E27FC236}">
                <a16:creationId xmlns:a16="http://schemas.microsoft.com/office/drawing/2014/main" id="{2601B609-11BD-4A82-B36B-4467FCAC3A1C}"/>
              </a:ext>
            </a:extLst>
          </p:cNvPr>
          <p:cNvSpPr/>
          <p:nvPr/>
        </p:nvSpPr>
        <p:spPr>
          <a:xfrm>
            <a:off x="6346688" y="4534654"/>
            <a:ext cx="1571264" cy="369332"/>
          </a:xfrm>
          <a:prstGeom prst="rect">
            <a:avLst/>
          </a:prstGeom>
        </p:spPr>
        <p:txBody>
          <a:bodyPr wrap="none">
            <a:spAutoFit/>
          </a:bodyPr>
          <a:lstStyle/>
          <a:p>
            <a:r>
              <a:rPr lang="en-US" altLang="zh-CN" dirty="0"/>
              <a:t>Inception</a:t>
            </a:r>
            <a:r>
              <a:rPr lang="zh-CN" altLang="en-US" dirty="0"/>
              <a:t>模块</a:t>
            </a:r>
          </a:p>
        </p:txBody>
      </p:sp>
      <p:sp>
        <p:nvSpPr>
          <p:cNvPr id="5" name="文本框 4">
            <a:extLst>
              <a:ext uri="{FF2B5EF4-FFF2-40B4-BE49-F238E27FC236}">
                <a16:creationId xmlns:a16="http://schemas.microsoft.com/office/drawing/2014/main" id="{B43979CE-A566-4E1B-9170-E4C181DC985D}"/>
              </a:ext>
            </a:extLst>
          </p:cNvPr>
          <p:cNvSpPr txBox="1"/>
          <p:nvPr/>
        </p:nvSpPr>
        <p:spPr>
          <a:xfrm>
            <a:off x="140280" y="1859280"/>
            <a:ext cx="5214039" cy="461665"/>
          </a:xfrm>
          <a:prstGeom prst="rect">
            <a:avLst/>
          </a:prstGeom>
          <a:noFill/>
        </p:spPr>
        <p:txBody>
          <a:bodyPr wrap="square" rtlCol="0">
            <a:spAutoFit/>
          </a:bodyPr>
          <a:lstStyle/>
          <a:p>
            <a:r>
              <a:rPr lang="zh-CN" altLang="en-US" sz="2400" b="1" dirty="0"/>
              <a:t>网络更深，但是网络的计算效率更高</a:t>
            </a:r>
          </a:p>
        </p:txBody>
      </p:sp>
      <p:sp>
        <p:nvSpPr>
          <p:cNvPr id="6" name="文本框 5">
            <a:extLst>
              <a:ext uri="{FF2B5EF4-FFF2-40B4-BE49-F238E27FC236}">
                <a16:creationId xmlns:a16="http://schemas.microsoft.com/office/drawing/2014/main" id="{91C8AB61-D262-473D-83DF-F32DB0906DE1}"/>
              </a:ext>
            </a:extLst>
          </p:cNvPr>
          <p:cNvSpPr txBox="1"/>
          <p:nvPr/>
        </p:nvSpPr>
        <p:spPr>
          <a:xfrm>
            <a:off x="579507" y="2894250"/>
            <a:ext cx="3129280" cy="2543132"/>
          </a:xfrm>
          <a:prstGeom prst="rect">
            <a:avLst/>
          </a:prstGeom>
          <a:noFill/>
        </p:spPr>
        <p:txBody>
          <a:bodyPr wrap="square" rtlCol="0">
            <a:spAutoFit/>
          </a:bodyPr>
          <a:lstStyle/>
          <a:p>
            <a:pPr>
              <a:lnSpc>
                <a:spcPct val="150000"/>
              </a:lnSpc>
            </a:pPr>
            <a:r>
              <a:rPr lang="en-US" altLang="zh-CN" b="1" dirty="0"/>
              <a:t>1</a:t>
            </a:r>
            <a:r>
              <a:rPr lang="zh-CN" altLang="en-US" b="1" dirty="0"/>
              <a:t>、</a:t>
            </a:r>
            <a:r>
              <a:rPr lang="en-US" altLang="zh-CN" b="1" dirty="0"/>
              <a:t>22</a:t>
            </a:r>
            <a:r>
              <a:rPr lang="zh-CN" altLang="en-US" b="1" dirty="0"/>
              <a:t>层的网络</a:t>
            </a:r>
            <a:endParaRPr lang="en-US" altLang="zh-CN" b="1" dirty="0"/>
          </a:p>
          <a:p>
            <a:pPr>
              <a:lnSpc>
                <a:spcPct val="150000"/>
              </a:lnSpc>
            </a:pPr>
            <a:r>
              <a:rPr lang="en-US" altLang="zh-CN" b="1" dirty="0"/>
              <a:t>2</a:t>
            </a:r>
            <a:r>
              <a:rPr lang="zh-CN" altLang="en-US" b="1" dirty="0"/>
              <a:t>、高效的</a:t>
            </a:r>
            <a:r>
              <a:rPr lang="en-US" altLang="zh-CN" b="1" dirty="0"/>
              <a:t>Inception</a:t>
            </a:r>
            <a:r>
              <a:rPr lang="zh-CN" altLang="en-US" b="1" dirty="0"/>
              <a:t>模块</a:t>
            </a:r>
            <a:endParaRPr lang="en-US" altLang="zh-CN" b="1" dirty="0"/>
          </a:p>
          <a:p>
            <a:pPr>
              <a:lnSpc>
                <a:spcPct val="150000"/>
              </a:lnSpc>
            </a:pPr>
            <a:r>
              <a:rPr lang="en-US" altLang="zh-CN" b="1" dirty="0"/>
              <a:t>3</a:t>
            </a:r>
            <a:r>
              <a:rPr lang="zh-CN" altLang="en-US" b="1" dirty="0"/>
              <a:t>、没有全连接层</a:t>
            </a:r>
            <a:r>
              <a:rPr lang="en-US" altLang="zh-CN" b="1" dirty="0"/>
              <a:t>FC</a:t>
            </a:r>
          </a:p>
          <a:p>
            <a:pPr>
              <a:lnSpc>
                <a:spcPct val="150000"/>
              </a:lnSpc>
            </a:pPr>
            <a:r>
              <a:rPr lang="en-US" altLang="zh-CN" b="1" dirty="0"/>
              <a:t>4</a:t>
            </a:r>
            <a:r>
              <a:rPr lang="zh-CN" altLang="en-US" b="1" dirty="0"/>
              <a:t>、参数比</a:t>
            </a:r>
            <a:r>
              <a:rPr lang="en-US" altLang="zh-CN" b="1" dirty="0"/>
              <a:t>AlexNet</a:t>
            </a:r>
            <a:r>
              <a:rPr lang="zh-CN" altLang="en-US" b="1" dirty="0"/>
              <a:t>少了</a:t>
            </a:r>
            <a:r>
              <a:rPr lang="en-US" altLang="zh-CN" b="1" dirty="0"/>
              <a:t>12</a:t>
            </a:r>
            <a:r>
              <a:rPr lang="zh-CN" altLang="en-US" b="1" dirty="0"/>
              <a:t>倍</a:t>
            </a:r>
            <a:endParaRPr lang="en-US" altLang="zh-CN" b="1" dirty="0"/>
          </a:p>
          <a:p>
            <a:pPr>
              <a:lnSpc>
                <a:spcPct val="150000"/>
              </a:lnSpc>
            </a:pPr>
            <a:r>
              <a:rPr lang="en-US" altLang="zh-CN" b="1" dirty="0"/>
              <a:t>5</a:t>
            </a:r>
            <a:r>
              <a:rPr lang="zh-CN" altLang="en-US" b="1" dirty="0"/>
              <a:t>、在</a:t>
            </a:r>
            <a:r>
              <a:rPr lang="en-US" altLang="zh-CN" b="1" dirty="0"/>
              <a:t>ILSVRC</a:t>
            </a:r>
            <a:r>
              <a:rPr lang="zh-CN" altLang="en-US" b="1" dirty="0"/>
              <a:t>’</a:t>
            </a:r>
            <a:r>
              <a:rPr lang="en-US" altLang="zh-CN" b="1" dirty="0"/>
              <a:t>14</a:t>
            </a:r>
            <a:r>
              <a:rPr lang="zh-CN" altLang="en-US" b="1" dirty="0"/>
              <a:t>获得了分类组的第一名</a:t>
            </a:r>
            <a:r>
              <a:rPr lang="en-US" altLang="zh-CN" b="1" dirty="0"/>
              <a:t>(6.7% top-5 </a:t>
            </a:r>
            <a:r>
              <a:rPr lang="zh-CN" altLang="en-US" b="1" dirty="0"/>
              <a:t>误差</a:t>
            </a:r>
            <a:r>
              <a:rPr lang="en-US" altLang="zh-CN" b="1" dirty="0"/>
              <a:t>)</a:t>
            </a:r>
            <a:endParaRPr lang="zh-CN" altLang="en-US" b="1" dirty="0"/>
          </a:p>
        </p:txBody>
      </p:sp>
      <p:pic>
        <p:nvPicPr>
          <p:cNvPr id="8" name="图片 7">
            <a:extLst>
              <a:ext uri="{FF2B5EF4-FFF2-40B4-BE49-F238E27FC236}">
                <a16:creationId xmlns:a16="http://schemas.microsoft.com/office/drawing/2014/main" id="{F42CED77-620C-422E-BD49-C523130BE0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58777" y="189353"/>
            <a:ext cx="2037277" cy="437149"/>
          </a:xfrm>
          <a:prstGeom prst="rect">
            <a:avLst/>
          </a:prstGeom>
        </p:spPr>
      </p:pic>
    </p:spTree>
    <p:extLst>
      <p:ext uri="{BB962C8B-B14F-4D97-AF65-F5344CB8AC3E}">
        <p14:creationId xmlns:p14="http://schemas.microsoft.com/office/powerpoint/2010/main" val="21466637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BA75A3-95C2-4D3C-8634-66EA40BAF8DB}"/>
              </a:ext>
            </a:extLst>
          </p:cNvPr>
          <p:cNvSpPr txBox="1"/>
          <p:nvPr/>
        </p:nvSpPr>
        <p:spPr>
          <a:xfrm>
            <a:off x="3498760" y="2644170"/>
            <a:ext cx="5194479" cy="1569660"/>
          </a:xfrm>
          <a:prstGeom prst="rect">
            <a:avLst/>
          </a:prstGeom>
          <a:noFill/>
        </p:spPr>
        <p:txBody>
          <a:bodyPr wrap="square" rtlCol="0">
            <a:spAutoFit/>
          </a:bodyPr>
          <a:lstStyle/>
          <a:p>
            <a:r>
              <a:rPr lang="zh-CN" altLang="en-US" sz="9600" dirty="0"/>
              <a:t>谢谢观看</a:t>
            </a:r>
          </a:p>
        </p:txBody>
      </p:sp>
      <p:pic>
        <p:nvPicPr>
          <p:cNvPr id="3" name="图片 2">
            <a:extLst>
              <a:ext uri="{FF2B5EF4-FFF2-40B4-BE49-F238E27FC236}">
                <a16:creationId xmlns:a16="http://schemas.microsoft.com/office/drawing/2014/main" id="{37D04733-55F7-451A-91F6-4B6C1F2833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58777" y="189353"/>
            <a:ext cx="2037277" cy="437149"/>
          </a:xfrm>
          <a:prstGeom prst="rect">
            <a:avLst/>
          </a:prstGeom>
        </p:spPr>
      </p:pic>
    </p:spTree>
    <p:extLst>
      <p:ext uri="{BB962C8B-B14F-4D97-AF65-F5344CB8AC3E}">
        <p14:creationId xmlns:p14="http://schemas.microsoft.com/office/powerpoint/2010/main" val="354675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2C20EC6-FD44-4CF6-A194-413B171F4241}"/>
              </a:ext>
            </a:extLst>
          </p:cNvPr>
          <p:cNvSpPr txBox="1"/>
          <p:nvPr/>
        </p:nvSpPr>
        <p:spPr>
          <a:xfrm>
            <a:off x="4379244" y="924975"/>
            <a:ext cx="3433510" cy="830997"/>
          </a:xfrm>
          <a:prstGeom prst="rect">
            <a:avLst/>
          </a:prstGeom>
          <a:noFill/>
        </p:spPr>
        <p:txBody>
          <a:bodyPr wrap="square" rtlCol="0">
            <a:spAutoFit/>
          </a:bodyPr>
          <a:lstStyle/>
          <a:p>
            <a:r>
              <a:rPr lang="en-US" altLang="zh-CN" sz="4800" dirty="0">
                <a:latin typeface="Arial" panose="020B0604020202020204" pitchFamily="34" charset="0"/>
                <a:cs typeface="Arial" panose="020B0604020202020204" pitchFamily="34" charset="0"/>
              </a:rPr>
              <a:t>GoogLeNet</a:t>
            </a:r>
          </a:p>
        </p:txBody>
      </p:sp>
      <p:sp>
        <p:nvSpPr>
          <p:cNvPr id="5" name="矩形 4">
            <a:extLst>
              <a:ext uri="{FF2B5EF4-FFF2-40B4-BE49-F238E27FC236}">
                <a16:creationId xmlns:a16="http://schemas.microsoft.com/office/drawing/2014/main" id="{5AFE546A-5151-4DB2-A7E8-8D8D7A19A934}"/>
              </a:ext>
            </a:extLst>
          </p:cNvPr>
          <p:cNvSpPr/>
          <p:nvPr/>
        </p:nvSpPr>
        <p:spPr>
          <a:xfrm>
            <a:off x="9818914" y="6556701"/>
            <a:ext cx="2373086" cy="198663"/>
          </a:xfrm>
          <a:prstGeom prst="rect">
            <a:avLst/>
          </a:prstGeom>
        </p:spPr>
        <p:txBody>
          <a:bodyPr vert="horz" wrap="square" lIns="0" tIns="0" rIns="0" bIns="0" rtlCol="0">
            <a:noAutofit/>
          </a:bodyPr>
          <a:lstStyle/>
          <a:p>
            <a:pPr marL="12700"/>
            <a:r>
              <a:rPr lang="en-US" altLang="zh-CN" sz="1400" spc="-40" dirty="0">
                <a:solidFill>
                  <a:srgbClr val="7F7F7F"/>
                </a:solidFill>
                <a:latin typeface="Calibri"/>
                <a:cs typeface="Calibri"/>
              </a:rPr>
              <a:t>Going deeper with convolutions</a:t>
            </a:r>
            <a:endParaRPr lang="zh-CN" altLang="en-US" sz="1400" spc="-40" dirty="0">
              <a:solidFill>
                <a:srgbClr val="7F7F7F"/>
              </a:solidFill>
              <a:latin typeface="Calibri"/>
              <a:cs typeface="Calibri"/>
            </a:endParaRPr>
          </a:p>
        </p:txBody>
      </p:sp>
      <p:pic>
        <p:nvPicPr>
          <p:cNvPr id="6" name="图片 5">
            <a:extLst>
              <a:ext uri="{FF2B5EF4-FFF2-40B4-BE49-F238E27FC236}">
                <a16:creationId xmlns:a16="http://schemas.microsoft.com/office/drawing/2014/main" id="{D6A634BA-1532-4B51-AFD8-CDEAD77FE5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3863" y="1937789"/>
            <a:ext cx="8858596" cy="4144708"/>
          </a:xfrm>
          <a:prstGeom prst="rect">
            <a:avLst/>
          </a:prstGeom>
        </p:spPr>
      </p:pic>
      <p:pic>
        <p:nvPicPr>
          <p:cNvPr id="7" name="图片 6">
            <a:extLst>
              <a:ext uri="{FF2B5EF4-FFF2-40B4-BE49-F238E27FC236}">
                <a16:creationId xmlns:a16="http://schemas.microsoft.com/office/drawing/2014/main" id="{B9830E6C-B76B-4795-AD86-95AA416DCA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58777" y="189353"/>
            <a:ext cx="2037277" cy="437149"/>
          </a:xfrm>
          <a:prstGeom prst="rect">
            <a:avLst/>
          </a:prstGeom>
        </p:spPr>
      </p:pic>
    </p:spTree>
    <p:extLst>
      <p:ext uri="{BB962C8B-B14F-4D97-AF65-F5344CB8AC3E}">
        <p14:creationId xmlns:p14="http://schemas.microsoft.com/office/powerpoint/2010/main" val="31395363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238ABE3-4754-4C7A-9E02-F84F44FE4019}"/>
              </a:ext>
            </a:extLst>
          </p:cNvPr>
          <p:cNvSpPr txBox="1"/>
          <p:nvPr/>
        </p:nvSpPr>
        <p:spPr>
          <a:xfrm>
            <a:off x="270589" y="223932"/>
            <a:ext cx="4217435" cy="646331"/>
          </a:xfrm>
          <a:prstGeom prst="rect">
            <a:avLst/>
          </a:prstGeom>
          <a:noFill/>
        </p:spPr>
        <p:txBody>
          <a:bodyPr wrap="square" rtlCol="0">
            <a:spAutoFit/>
          </a:bodyPr>
          <a:lstStyle/>
          <a:p>
            <a:r>
              <a:rPr lang="en-US" altLang="zh-CN" sz="3600" dirty="0">
                <a:latin typeface="宋体" panose="02010600030101010101" pitchFamily="2" charset="-122"/>
                <a:ea typeface="宋体" panose="02010600030101010101" pitchFamily="2" charset="-122"/>
              </a:rPr>
              <a:t>GoogLeNet</a:t>
            </a:r>
            <a:r>
              <a:rPr lang="zh-CN" altLang="en-US" sz="3600" dirty="0">
                <a:latin typeface="宋体" panose="02010600030101010101" pitchFamily="2" charset="-122"/>
                <a:ea typeface="宋体" panose="02010600030101010101" pitchFamily="2" charset="-122"/>
              </a:rPr>
              <a:t>提出背景</a:t>
            </a:r>
          </a:p>
        </p:txBody>
      </p:sp>
      <p:sp>
        <p:nvSpPr>
          <p:cNvPr id="3" name="文本框 2">
            <a:extLst>
              <a:ext uri="{FF2B5EF4-FFF2-40B4-BE49-F238E27FC236}">
                <a16:creationId xmlns:a16="http://schemas.microsoft.com/office/drawing/2014/main" id="{BE54F754-2EAE-492E-AD7C-3B620715E4D1}"/>
              </a:ext>
            </a:extLst>
          </p:cNvPr>
          <p:cNvSpPr txBox="1"/>
          <p:nvPr/>
        </p:nvSpPr>
        <p:spPr>
          <a:xfrm>
            <a:off x="429209" y="1436915"/>
            <a:ext cx="8500188" cy="46166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提高神经网络性能的最直接的方法： 增加网络的深度和宽度</a:t>
            </a:r>
          </a:p>
        </p:txBody>
      </p:sp>
      <p:pic>
        <p:nvPicPr>
          <p:cNvPr id="4" name="图片 3">
            <a:extLst>
              <a:ext uri="{FF2B5EF4-FFF2-40B4-BE49-F238E27FC236}">
                <a16:creationId xmlns:a16="http://schemas.microsoft.com/office/drawing/2014/main" id="{C9D15656-90B0-4247-8A0A-476CF0FD7E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58777" y="189353"/>
            <a:ext cx="2037277" cy="437149"/>
          </a:xfrm>
          <a:prstGeom prst="rect">
            <a:avLst/>
          </a:prstGeom>
        </p:spPr>
      </p:pic>
    </p:spTree>
    <p:extLst>
      <p:ext uri="{BB962C8B-B14F-4D97-AF65-F5344CB8AC3E}">
        <p14:creationId xmlns:p14="http://schemas.microsoft.com/office/powerpoint/2010/main" val="42735222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238ABE3-4754-4C7A-9E02-F84F44FE4019}"/>
              </a:ext>
            </a:extLst>
          </p:cNvPr>
          <p:cNvSpPr txBox="1"/>
          <p:nvPr/>
        </p:nvSpPr>
        <p:spPr>
          <a:xfrm>
            <a:off x="270589" y="223932"/>
            <a:ext cx="4217435" cy="646331"/>
          </a:xfrm>
          <a:prstGeom prst="rect">
            <a:avLst/>
          </a:prstGeom>
          <a:noFill/>
        </p:spPr>
        <p:txBody>
          <a:bodyPr wrap="square" rtlCol="0">
            <a:spAutoFit/>
          </a:bodyPr>
          <a:lstStyle/>
          <a:p>
            <a:r>
              <a:rPr lang="en-US" altLang="zh-CN" sz="3600" dirty="0">
                <a:latin typeface="宋体" panose="02010600030101010101" pitchFamily="2" charset="-122"/>
                <a:ea typeface="宋体" panose="02010600030101010101" pitchFamily="2" charset="-122"/>
              </a:rPr>
              <a:t>GoogLeNet</a:t>
            </a:r>
            <a:r>
              <a:rPr lang="zh-CN" altLang="en-US" sz="3600" dirty="0">
                <a:latin typeface="宋体" panose="02010600030101010101" pitchFamily="2" charset="-122"/>
                <a:ea typeface="宋体" panose="02010600030101010101" pitchFamily="2" charset="-122"/>
              </a:rPr>
              <a:t>提出背景</a:t>
            </a:r>
          </a:p>
        </p:txBody>
      </p:sp>
      <p:sp>
        <p:nvSpPr>
          <p:cNvPr id="3" name="文本框 2">
            <a:extLst>
              <a:ext uri="{FF2B5EF4-FFF2-40B4-BE49-F238E27FC236}">
                <a16:creationId xmlns:a16="http://schemas.microsoft.com/office/drawing/2014/main" id="{BE54F754-2EAE-492E-AD7C-3B620715E4D1}"/>
              </a:ext>
            </a:extLst>
          </p:cNvPr>
          <p:cNvSpPr txBox="1"/>
          <p:nvPr/>
        </p:nvSpPr>
        <p:spPr>
          <a:xfrm>
            <a:off x="429209" y="1436915"/>
            <a:ext cx="8285583" cy="46166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提高神经网络性能的最直接的方法： 增加网络的深度和宽度   </a:t>
            </a:r>
          </a:p>
        </p:txBody>
      </p:sp>
      <p:sp>
        <p:nvSpPr>
          <p:cNvPr id="4" name="文本框 3">
            <a:extLst>
              <a:ext uri="{FF2B5EF4-FFF2-40B4-BE49-F238E27FC236}">
                <a16:creationId xmlns:a16="http://schemas.microsoft.com/office/drawing/2014/main" id="{618CD939-38E2-415D-9DA3-1D85578ADC34}"/>
              </a:ext>
            </a:extLst>
          </p:cNvPr>
          <p:cNvSpPr txBox="1"/>
          <p:nvPr/>
        </p:nvSpPr>
        <p:spPr>
          <a:xfrm>
            <a:off x="429209" y="2360645"/>
            <a:ext cx="9610530" cy="3329758"/>
          </a:xfrm>
          <a:prstGeom prst="rect">
            <a:avLst/>
          </a:prstGeom>
          <a:noFill/>
        </p:spPr>
        <p:txBody>
          <a:bodyPr wrap="square" rtlCol="0">
            <a:spAutoFit/>
          </a:bodyPr>
          <a:lstStyle/>
          <a:p>
            <a:pPr>
              <a:lnSpc>
                <a:spcPct val="150000"/>
              </a:lnSpc>
            </a:pPr>
            <a:r>
              <a:rPr lang="zh-CN" altLang="en-US" sz="2400" dirty="0">
                <a:latin typeface="宋体" panose="02010600030101010101" pitchFamily="2" charset="-122"/>
                <a:ea typeface="宋体" panose="02010600030101010101" pitchFamily="2" charset="-122"/>
              </a:rPr>
              <a:t>两大问题</a:t>
            </a:r>
            <a:endParaRPr lang="en-US" altLang="zh-CN" sz="2400" dirty="0">
              <a:latin typeface="宋体" panose="02010600030101010101" pitchFamily="2" charset="-122"/>
              <a:ea typeface="宋体" panose="02010600030101010101" pitchFamily="2" charset="-122"/>
            </a:endParaRPr>
          </a:p>
          <a:p>
            <a:pPr>
              <a:lnSpc>
                <a:spcPct val="150000"/>
              </a:lnSpc>
            </a:pPr>
            <a:r>
              <a:rPr lang="en-US" altLang="zh-CN"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、网络深度和宽度的增加导致参数增多，模型更容易过拟合，需要更多的数据进行训练</a:t>
            </a:r>
            <a:endParaRPr lang="en-US" altLang="zh-CN" sz="2400" dirty="0">
              <a:latin typeface="宋体" panose="02010600030101010101" pitchFamily="2" charset="-122"/>
              <a:ea typeface="宋体" panose="02010600030101010101" pitchFamily="2" charset="-122"/>
            </a:endParaRPr>
          </a:p>
          <a:p>
            <a:pPr>
              <a:lnSpc>
                <a:spcPct val="150000"/>
              </a:lnSpc>
            </a:pPr>
            <a:endParaRPr lang="en-US" altLang="zh-CN" sz="2400" dirty="0">
              <a:latin typeface="宋体" panose="02010600030101010101" pitchFamily="2" charset="-122"/>
              <a:ea typeface="宋体" panose="02010600030101010101" pitchFamily="2" charset="-122"/>
            </a:endParaRPr>
          </a:p>
          <a:p>
            <a:pPr>
              <a:lnSpc>
                <a:spcPct val="150000"/>
              </a:lnSpc>
            </a:pPr>
            <a:r>
              <a:rPr lang="en-US" altLang="zh-CN" sz="2400" dirty="0">
                <a:latin typeface="宋体" panose="02010600030101010101" pitchFamily="2" charset="-122"/>
                <a:ea typeface="宋体" panose="02010600030101010101" pitchFamily="2" charset="-122"/>
              </a:rPr>
              <a:t>2</a:t>
            </a:r>
            <a:r>
              <a:rPr lang="zh-CN" altLang="en-US" sz="2400" dirty="0">
                <a:latin typeface="宋体" panose="02010600030101010101" pitchFamily="2" charset="-122"/>
                <a:ea typeface="宋体" panose="02010600030101010101" pitchFamily="2" charset="-122"/>
              </a:rPr>
              <a:t>、所需要训练的参数过多导致整个网络的计算开销过大，从而导致在手机等移动终端上的运用受限</a:t>
            </a:r>
          </a:p>
        </p:txBody>
      </p:sp>
      <p:pic>
        <p:nvPicPr>
          <p:cNvPr id="5" name="图片 4">
            <a:extLst>
              <a:ext uri="{FF2B5EF4-FFF2-40B4-BE49-F238E27FC236}">
                <a16:creationId xmlns:a16="http://schemas.microsoft.com/office/drawing/2014/main" id="{9546F9E6-B700-4D99-8D05-12AFDFCB98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58777" y="189353"/>
            <a:ext cx="2037277" cy="437149"/>
          </a:xfrm>
          <a:prstGeom prst="rect">
            <a:avLst/>
          </a:prstGeom>
        </p:spPr>
      </p:pic>
    </p:spTree>
    <p:extLst>
      <p:ext uri="{BB962C8B-B14F-4D97-AF65-F5344CB8AC3E}">
        <p14:creationId xmlns:p14="http://schemas.microsoft.com/office/powerpoint/2010/main" val="29963510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238ABE3-4754-4C7A-9E02-F84F44FE4019}"/>
              </a:ext>
            </a:extLst>
          </p:cNvPr>
          <p:cNvSpPr txBox="1"/>
          <p:nvPr/>
        </p:nvSpPr>
        <p:spPr>
          <a:xfrm>
            <a:off x="270589" y="223932"/>
            <a:ext cx="4217435" cy="646331"/>
          </a:xfrm>
          <a:prstGeom prst="rect">
            <a:avLst/>
          </a:prstGeom>
          <a:noFill/>
        </p:spPr>
        <p:txBody>
          <a:bodyPr wrap="square" rtlCol="0">
            <a:spAutoFit/>
          </a:bodyPr>
          <a:lstStyle/>
          <a:p>
            <a:r>
              <a:rPr lang="en-US" altLang="zh-CN" sz="3600" dirty="0">
                <a:latin typeface="宋体" panose="02010600030101010101" pitchFamily="2" charset="-122"/>
                <a:ea typeface="宋体" panose="02010600030101010101" pitchFamily="2" charset="-122"/>
              </a:rPr>
              <a:t>GoogLeNet</a:t>
            </a:r>
            <a:r>
              <a:rPr lang="zh-CN" altLang="en-US" sz="3600" dirty="0">
                <a:latin typeface="宋体" panose="02010600030101010101" pitchFamily="2" charset="-122"/>
                <a:ea typeface="宋体" panose="02010600030101010101" pitchFamily="2" charset="-122"/>
              </a:rPr>
              <a:t>提出背景</a:t>
            </a:r>
          </a:p>
        </p:txBody>
      </p:sp>
      <p:sp>
        <p:nvSpPr>
          <p:cNvPr id="4" name="文本框 3">
            <a:extLst>
              <a:ext uri="{FF2B5EF4-FFF2-40B4-BE49-F238E27FC236}">
                <a16:creationId xmlns:a16="http://schemas.microsoft.com/office/drawing/2014/main" id="{618CD939-38E2-415D-9DA3-1D85578ADC34}"/>
              </a:ext>
            </a:extLst>
          </p:cNvPr>
          <p:cNvSpPr txBox="1"/>
          <p:nvPr/>
        </p:nvSpPr>
        <p:spPr>
          <a:xfrm>
            <a:off x="475862" y="1212980"/>
            <a:ext cx="9610530" cy="3883755"/>
          </a:xfrm>
          <a:prstGeom prst="rect">
            <a:avLst/>
          </a:prstGeom>
          <a:noFill/>
        </p:spPr>
        <p:txBody>
          <a:bodyPr wrap="square" rtlCol="0">
            <a:spAutoFit/>
          </a:bodyPr>
          <a:lstStyle/>
          <a:p>
            <a:pPr>
              <a:lnSpc>
                <a:spcPct val="150000"/>
              </a:lnSpc>
            </a:pPr>
            <a:r>
              <a:rPr lang="zh-CN" altLang="en-US" sz="2400" dirty="0">
                <a:latin typeface="宋体" panose="02010600030101010101" pitchFamily="2" charset="-122"/>
                <a:ea typeface="宋体" panose="02010600030101010101" pitchFamily="2" charset="-122"/>
              </a:rPr>
              <a:t>解决方案</a:t>
            </a:r>
            <a:endParaRPr lang="en-US" altLang="zh-CN" sz="2400" dirty="0">
              <a:latin typeface="宋体" panose="02010600030101010101" pitchFamily="2" charset="-122"/>
              <a:ea typeface="宋体" panose="02010600030101010101" pitchFamily="2" charset="-122"/>
            </a:endParaRPr>
          </a:p>
          <a:p>
            <a:pPr>
              <a:lnSpc>
                <a:spcPct val="150000"/>
              </a:lnSpc>
            </a:pPr>
            <a:r>
              <a:rPr lang="en-US" altLang="zh-CN"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、将全连接层和卷积层网络换成稀疏性的网络，可以降低计算量、打破网络对称性以及提高学习能力</a:t>
            </a:r>
            <a:endParaRPr lang="en-US" altLang="zh-CN" sz="2400" dirty="0">
              <a:latin typeface="宋体" panose="02010600030101010101" pitchFamily="2" charset="-122"/>
              <a:ea typeface="宋体" panose="02010600030101010101" pitchFamily="2" charset="-122"/>
            </a:endParaRPr>
          </a:p>
          <a:p>
            <a:pPr>
              <a:lnSpc>
                <a:spcPct val="150000"/>
              </a:lnSpc>
            </a:pPr>
            <a:endParaRPr lang="en-US" altLang="zh-CN" sz="2400" dirty="0">
              <a:latin typeface="宋体" panose="02010600030101010101" pitchFamily="2" charset="-122"/>
              <a:ea typeface="宋体" panose="02010600030101010101" pitchFamily="2" charset="-122"/>
            </a:endParaRPr>
          </a:p>
          <a:p>
            <a:pPr>
              <a:lnSpc>
                <a:spcPct val="150000"/>
              </a:lnSpc>
            </a:pPr>
            <a:r>
              <a:rPr lang="en-US" altLang="zh-CN" sz="2400" dirty="0">
                <a:latin typeface="宋体" panose="02010600030101010101" pitchFamily="2" charset="-122"/>
                <a:ea typeface="宋体" panose="02010600030101010101" pitchFamily="2" charset="-122"/>
              </a:rPr>
              <a:t>2</a:t>
            </a:r>
            <a:r>
              <a:rPr lang="zh-CN" altLang="en-US" sz="2400" dirty="0">
                <a:latin typeface="宋体" panose="02010600030101010101" pitchFamily="2" charset="-122"/>
                <a:ea typeface="宋体" panose="02010600030101010101" pitchFamily="2" charset="-122"/>
              </a:rPr>
              <a:t>、稀疏网络可能会使得计算效率低下，运行时间更长，寻找既能保持网络结构的稀疏性，又能利用密集矩阵的高计算性能，大量文献表明使用稀疏矩阵聚类为较为密集的子矩阵来提高计算性能。</a:t>
            </a:r>
            <a:endParaRPr lang="en-US" altLang="zh-CN" sz="2400" dirty="0">
              <a:latin typeface="宋体" panose="02010600030101010101" pitchFamily="2" charset="-122"/>
              <a:ea typeface="宋体" panose="02010600030101010101" pitchFamily="2" charset="-122"/>
            </a:endParaRPr>
          </a:p>
        </p:txBody>
      </p:sp>
      <p:pic>
        <p:nvPicPr>
          <p:cNvPr id="5" name="图片 4">
            <a:extLst>
              <a:ext uri="{FF2B5EF4-FFF2-40B4-BE49-F238E27FC236}">
                <a16:creationId xmlns:a16="http://schemas.microsoft.com/office/drawing/2014/main" id="{4E272522-7AE5-442E-ABD4-2D085B5005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58777" y="189353"/>
            <a:ext cx="2037277" cy="437149"/>
          </a:xfrm>
          <a:prstGeom prst="rect">
            <a:avLst/>
          </a:prstGeom>
        </p:spPr>
      </p:pic>
    </p:spTree>
    <p:extLst>
      <p:ext uri="{BB962C8B-B14F-4D97-AF65-F5344CB8AC3E}">
        <p14:creationId xmlns:p14="http://schemas.microsoft.com/office/powerpoint/2010/main" val="39335172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013DC55-0F60-4F1B-B5D8-5D147B372745}"/>
              </a:ext>
            </a:extLst>
          </p:cNvPr>
          <p:cNvSpPr txBox="1"/>
          <p:nvPr/>
        </p:nvSpPr>
        <p:spPr>
          <a:xfrm>
            <a:off x="270588" y="223932"/>
            <a:ext cx="4124129" cy="646331"/>
          </a:xfrm>
          <a:prstGeom prst="rect">
            <a:avLst/>
          </a:prstGeom>
          <a:noFill/>
        </p:spPr>
        <p:txBody>
          <a:bodyPr wrap="square" rtlCol="0">
            <a:spAutoFit/>
          </a:bodyPr>
          <a:lstStyle/>
          <a:p>
            <a:r>
              <a:rPr lang="en-US" altLang="zh-CN" sz="3600" dirty="0"/>
              <a:t>Inception</a:t>
            </a:r>
            <a:r>
              <a:rPr lang="zh-CN" altLang="en-US" sz="3600" dirty="0"/>
              <a:t>模块</a:t>
            </a:r>
          </a:p>
        </p:txBody>
      </p:sp>
      <p:pic>
        <p:nvPicPr>
          <p:cNvPr id="5" name="图片 4">
            <a:extLst>
              <a:ext uri="{FF2B5EF4-FFF2-40B4-BE49-F238E27FC236}">
                <a16:creationId xmlns:a16="http://schemas.microsoft.com/office/drawing/2014/main" id="{9B580438-D64B-4919-9CC1-7766ED3C8053}"/>
              </a:ext>
            </a:extLst>
          </p:cNvPr>
          <p:cNvPicPr>
            <a:picLocks noChangeAspect="1"/>
          </p:cNvPicPr>
          <p:nvPr/>
        </p:nvPicPr>
        <p:blipFill>
          <a:blip r:embed="rId2"/>
          <a:stretch>
            <a:fillRect/>
          </a:stretch>
        </p:blipFill>
        <p:spPr>
          <a:xfrm>
            <a:off x="573365" y="953107"/>
            <a:ext cx="3821352" cy="5661261"/>
          </a:xfrm>
          <a:prstGeom prst="rect">
            <a:avLst/>
          </a:prstGeom>
        </p:spPr>
      </p:pic>
      <p:pic>
        <p:nvPicPr>
          <p:cNvPr id="9" name="图片 8">
            <a:extLst>
              <a:ext uri="{FF2B5EF4-FFF2-40B4-BE49-F238E27FC236}">
                <a16:creationId xmlns:a16="http://schemas.microsoft.com/office/drawing/2014/main" id="{531AF9DC-2C1C-4FCC-85FB-B5074A6181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1506" y="1590432"/>
            <a:ext cx="7182542" cy="4058136"/>
          </a:xfrm>
          <a:prstGeom prst="rect">
            <a:avLst/>
          </a:prstGeom>
        </p:spPr>
      </p:pic>
      <p:pic>
        <p:nvPicPr>
          <p:cNvPr id="6" name="图片 5">
            <a:extLst>
              <a:ext uri="{FF2B5EF4-FFF2-40B4-BE49-F238E27FC236}">
                <a16:creationId xmlns:a16="http://schemas.microsoft.com/office/drawing/2014/main" id="{EBFE588E-51BA-405E-B68D-E4112E88EF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58777" y="189353"/>
            <a:ext cx="2037277" cy="437149"/>
          </a:xfrm>
          <a:prstGeom prst="rect">
            <a:avLst/>
          </a:prstGeom>
        </p:spPr>
      </p:pic>
    </p:spTree>
    <p:extLst>
      <p:ext uri="{BB962C8B-B14F-4D97-AF65-F5344CB8AC3E}">
        <p14:creationId xmlns:p14="http://schemas.microsoft.com/office/powerpoint/2010/main" val="280262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013DC55-0F60-4F1B-B5D8-5D147B372745}"/>
              </a:ext>
            </a:extLst>
          </p:cNvPr>
          <p:cNvSpPr txBox="1"/>
          <p:nvPr/>
        </p:nvSpPr>
        <p:spPr>
          <a:xfrm>
            <a:off x="270588" y="223932"/>
            <a:ext cx="4124129" cy="646331"/>
          </a:xfrm>
          <a:prstGeom prst="rect">
            <a:avLst/>
          </a:prstGeom>
          <a:noFill/>
        </p:spPr>
        <p:txBody>
          <a:bodyPr wrap="square" rtlCol="0">
            <a:spAutoFit/>
          </a:bodyPr>
          <a:lstStyle/>
          <a:p>
            <a:r>
              <a:rPr lang="zh-CN" altLang="en-US" sz="3600" dirty="0"/>
              <a:t>原始</a:t>
            </a:r>
            <a:r>
              <a:rPr lang="en-US" altLang="zh-CN" sz="3600" dirty="0"/>
              <a:t>Inception</a:t>
            </a:r>
            <a:r>
              <a:rPr lang="zh-CN" altLang="en-US" sz="3600" dirty="0"/>
              <a:t>模块</a:t>
            </a:r>
          </a:p>
        </p:txBody>
      </p:sp>
      <p:pic>
        <p:nvPicPr>
          <p:cNvPr id="6" name="图片 5">
            <a:extLst>
              <a:ext uri="{FF2B5EF4-FFF2-40B4-BE49-F238E27FC236}">
                <a16:creationId xmlns:a16="http://schemas.microsoft.com/office/drawing/2014/main" id="{61789D34-D0F3-4DB7-97FE-DC03F7E84D04}"/>
              </a:ext>
            </a:extLst>
          </p:cNvPr>
          <p:cNvPicPr>
            <a:picLocks noChangeAspect="1"/>
          </p:cNvPicPr>
          <p:nvPr/>
        </p:nvPicPr>
        <p:blipFill rotWithShape="1">
          <a:blip r:embed="rId3">
            <a:extLst>
              <a:ext uri="{28A0092B-C50C-407E-A947-70E740481C1C}">
                <a14:useLocalDpi xmlns:a14="http://schemas.microsoft.com/office/drawing/2010/main" val="0"/>
              </a:ext>
            </a:extLst>
          </a:blip>
          <a:srcRect l="2945" r="1740"/>
          <a:stretch/>
        </p:blipFill>
        <p:spPr>
          <a:xfrm>
            <a:off x="643519" y="870263"/>
            <a:ext cx="5903585" cy="3246120"/>
          </a:xfrm>
          <a:prstGeom prst="rect">
            <a:avLst/>
          </a:prstGeom>
        </p:spPr>
      </p:pic>
      <p:sp>
        <p:nvSpPr>
          <p:cNvPr id="8" name="文本框 7">
            <a:extLst>
              <a:ext uri="{FF2B5EF4-FFF2-40B4-BE49-F238E27FC236}">
                <a16:creationId xmlns:a16="http://schemas.microsoft.com/office/drawing/2014/main" id="{1461CCBF-7224-477D-98BF-981A0B840496}"/>
              </a:ext>
            </a:extLst>
          </p:cNvPr>
          <p:cNvSpPr txBox="1"/>
          <p:nvPr/>
        </p:nvSpPr>
        <p:spPr>
          <a:xfrm>
            <a:off x="822010" y="4569535"/>
            <a:ext cx="7492934" cy="1689373"/>
          </a:xfrm>
          <a:prstGeom prst="rect">
            <a:avLst/>
          </a:prstGeom>
          <a:noFill/>
        </p:spPr>
        <p:txBody>
          <a:bodyPr wrap="square" rtlCol="0">
            <a:spAutoFit/>
          </a:bodyPr>
          <a:lstStyle/>
          <a:p>
            <a:pPr>
              <a:lnSpc>
                <a:spcPct val="150000"/>
              </a:lnSpc>
            </a:pPr>
            <a:r>
              <a:rPr lang="zh-CN" altLang="en-US" dirty="0">
                <a:latin typeface="宋体" panose="02010600030101010101" pitchFamily="2" charset="-122"/>
                <a:ea typeface="宋体" panose="02010600030101010101" pitchFamily="2" charset="-122"/>
              </a:rPr>
              <a:t>对前一层神经网络的结果应用了</a:t>
            </a:r>
            <a:r>
              <a:rPr lang="en-US" altLang="zh-CN" dirty="0">
                <a:latin typeface="宋体" panose="02010600030101010101" pitchFamily="2" charset="-122"/>
                <a:ea typeface="宋体" panose="02010600030101010101" pitchFamily="2" charset="-122"/>
              </a:rPr>
              <a:t>4</a:t>
            </a:r>
            <a:r>
              <a:rPr lang="zh-CN" altLang="en-US" dirty="0">
                <a:latin typeface="宋体" panose="02010600030101010101" pitchFamily="2" charset="-122"/>
                <a:ea typeface="宋体" panose="02010600030101010101" pitchFamily="2" charset="-122"/>
              </a:rPr>
              <a:t>个并行的</a:t>
            </a:r>
            <a:r>
              <a:rPr lang="en-US" altLang="zh-CN" dirty="0">
                <a:latin typeface="宋体" panose="02010600030101010101" pitchFamily="2" charset="-122"/>
                <a:ea typeface="宋体" panose="02010600030101010101" pitchFamily="2" charset="-122"/>
              </a:rPr>
              <a:t>filter</a:t>
            </a:r>
            <a:r>
              <a:rPr lang="zh-CN" altLang="en-US" dirty="0">
                <a:latin typeface="宋体" panose="02010600030101010101" pitchFamily="2" charset="-122"/>
                <a:ea typeface="宋体" panose="02010600030101010101" pitchFamily="2" charset="-122"/>
              </a:rPr>
              <a:t>操作</a:t>
            </a:r>
            <a:endParaRPr lang="en-US" altLang="zh-CN" dirty="0">
              <a:latin typeface="宋体" panose="02010600030101010101" pitchFamily="2" charset="-122"/>
              <a:ea typeface="宋体" panose="02010600030101010101" pitchFamily="2" charset="-122"/>
            </a:endParaRPr>
          </a:p>
          <a:p>
            <a:pPr>
              <a:lnSpc>
                <a:spcPct val="150000"/>
              </a:lnSpc>
            </a:pP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、运用了三个不同感受野的卷积核</a:t>
            </a:r>
            <a:r>
              <a:rPr lang="en-US" altLang="zh-CN" dirty="0">
                <a:latin typeface="宋体" panose="02010600030101010101" pitchFamily="2" charset="-122"/>
                <a:ea typeface="宋体" panose="02010600030101010101" pitchFamily="2" charset="-122"/>
              </a:rPr>
              <a:t>(1×1</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3×3</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5×5)</a:t>
            </a:r>
          </a:p>
          <a:p>
            <a:pPr>
              <a:lnSpc>
                <a:spcPct val="150000"/>
              </a:lnSpc>
            </a:pP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、运用了</a:t>
            </a:r>
            <a:r>
              <a:rPr lang="en-US" altLang="zh-CN" dirty="0">
                <a:latin typeface="宋体" panose="02010600030101010101" pitchFamily="2" charset="-122"/>
                <a:ea typeface="宋体" panose="02010600030101010101" pitchFamily="2" charset="-122"/>
              </a:rPr>
              <a:t>3×3</a:t>
            </a:r>
            <a:r>
              <a:rPr lang="zh-CN" altLang="en-US" dirty="0">
                <a:latin typeface="宋体" panose="02010600030101010101" pitchFamily="2" charset="-122"/>
                <a:ea typeface="宋体" panose="02010600030101010101" pitchFamily="2" charset="-122"/>
              </a:rPr>
              <a:t>的池化操作  </a:t>
            </a:r>
            <a:endParaRPr lang="en-US" altLang="zh-CN" dirty="0">
              <a:latin typeface="宋体" panose="02010600030101010101" pitchFamily="2" charset="-122"/>
              <a:ea typeface="宋体" panose="02010600030101010101" pitchFamily="2" charset="-122"/>
            </a:endParaRPr>
          </a:p>
          <a:p>
            <a:pPr>
              <a:lnSpc>
                <a:spcPct val="150000"/>
              </a:lnSpc>
            </a:pPr>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、通过卷积池化之后的层维度相同，然后将其堆在一起 </a:t>
            </a:r>
          </a:p>
        </p:txBody>
      </p:sp>
      <p:pic>
        <p:nvPicPr>
          <p:cNvPr id="9" name="图片 8">
            <a:extLst>
              <a:ext uri="{FF2B5EF4-FFF2-40B4-BE49-F238E27FC236}">
                <a16:creationId xmlns:a16="http://schemas.microsoft.com/office/drawing/2014/main" id="{B8B36317-FCA2-4EA9-8A27-1CB3D3B539FB}"/>
              </a:ext>
            </a:extLst>
          </p:cNvPr>
          <p:cNvPicPr>
            <a:picLocks noChangeAspect="1"/>
          </p:cNvPicPr>
          <p:nvPr/>
        </p:nvPicPr>
        <p:blipFill rotWithShape="1">
          <a:blip r:embed="rId4">
            <a:extLst>
              <a:ext uri="{28A0092B-C50C-407E-A947-70E740481C1C}">
                <a14:useLocalDpi xmlns:a14="http://schemas.microsoft.com/office/drawing/2010/main" val="0"/>
              </a:ext>
            </a:extLst>
          </a:blip>
          <a:srcRect l="8372" t="1213" r="4135"/>
          <a:stretch/>
        </p:blipFill>
        <p:spPr>
          <a:xfrm>
            <a:off x="6920035" y="870263"/>
            <a:ext cx="4930589" cy="3131453"/>
          </a:xfrm>
          <a:prstGeom prst="rect">
            <a:avLst/>
          </a:prstGeom>
        </p:spPr>
      </p:pic>
      <p:pic>
        <p:nvPicPr>
          <p:cNvPr id="7" name="图片 6">
            <a:extLst>
              <a:ext uri="{FF2B5EF4-FFF2-40B4-BE49-F238E27FC236}">
                <a16:creationId xmlns:a16="http://schemas.microsoft.com/office/drawing/2014/main" id="{794B9431-C3FE-4123-B223-A3591A4343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58777" y="189353"/>
            <a:ext cx="2037277" cy="437149"/>
          </a:xfrm>
          <a:prstGeom prst="rect">
            <a:avLst/>
          </a:prstGeom>
        </p:spPr>
      </p:pic>
    </p:spTree>
    <p:extLst>
      <p:ext uri="{BB962C8B-B14F-4D97-AF65-F5344CB8AC3E}">
        <p14:creationId xmlns:p14="http://schemas.microsoft.com/office/powerpoint/2010/main" val="40256344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013DC55-0F60-4F1B-B5D8-5D147B372745}"/>
              </a:ext>
            </a:extLst>
          </p:cNvPr>
          <p:cNvSpPr txBox="1"/>
          <p:nvPr/>
        </p:nvSpPr>
        <p:spPr>
          <a:xfrm>
            <a:off x="270588" y="223932"/>
            <a:ext cx="4124129" cy="646331"/>
          </a:xfrm>
          <a:prstGeom prst="rect">
            <a:avLst/>
          </a:prstGeom>
          <a:noFill/>
        </p:spPr>
        <p:txBody>
          <a:bodyPr wrap="square" rtlCol="0">
            <a:spAutoFit/>
          </a:bodyPr>
          <a:lstStyle/>
          <a:p>
            <a:r>
              <a:rPr lang="zh-CN" altLang="en-US" sz="3600" dirty="0"/>
              <a:t>问题</a:t>
            </a:r>
          </a:p>
        </p:txBody>
      </p:sp>
      <p:sp>
        <p:nvSpPr>
          <p:cNvPr id="3" name="文本框 2">
            <a:extLst>
              <a:ext uri="{FF2B5EF4-FFF2-40B4-BE49-F238E27FC236}">
                <a16:creationId xmlns:a16="http://schemas.microsoft.com/office/drawing/2014/main" id="{108A5D47-B5D6-4BF5-8082-964491D707F3}"/>
              </a:ext>
            </a:extLst>
          </p:cNvPr>
          <p:cNvSpPr txBox="1"/>
          <p:nvPr/>
        </p:nvSpPr>
        <p:spPr>
          <a:xfrm>
            <a:off x="8910345" y="818451"/>
            <a:ext cx="2026236" cy="461665"/>
          </a:xfrm>
          <a:prstGeom prst="rect">
            <a:avLst/>
          </a:prstGeom>
          <a:noFill/>
        </p:spPr>
        <p:txBody>
          <a:bodyPr wrap="square" rtlCol="0">
            <a:spAutoFit/>
          </a:bodyPr>
          <a:lstStyle/>
          <a:p>
            <a:r>
              <a:rPr lang="zh-CN" altLang="en-US" sz="2400" b="1" dirty="0">
                <a:solidFill>
                  <a:srgbClr val="FF0000"/>
                </a:solidFill>
              </a:rPr>
              <a:t>计算开销过大</a:t>
            </a:r>
          </a:p>
        </p:txBody>
      </p:sp>
      <p:grpSp>
        <p:nvGrpSpPr>
          <p:cNvPr id="21" name="组合 20">
            <a:extLst>
              <a:ext uri="{FF2B5EF4-FFF2-40B4-BE49-F238E27FC236}">
                <a16:creationId xmlns:a16="http://schemas.microsoft.com/office/drawing/2014/main" id="{A0DCCBA7-2AF8-47DF-A786-C936DA258A60}"/>
              </a:ext>
            </a:extLst>
          </p:cNvPr>
          <p:cNvGrpSpPr/>
          <p:nvPr/>
        </p:nvGrpSpPr>
        <p:grpSpPr>
          <a:xfrm>
            <a:off x="61108" y="1487085"/>
            <a:ext cx="7694668" cy="4082380"/>
            <a:chOff x="160859" y="913506"/>
            <a:chExt cx="8228553" cy="4365631"/>
          </a:xfrm>
        </p:grpSpPr>
        <p:pic>
          <p:nvPicPr>
            <p:cNvPr id="6" name="图片 5">
              <a:extLst>
                <a:ext uri="{FF2B5EF4-FFF2-40B4-BE49-F238E27FC236}">
                  <a16:creationId xmlns:a16="http://schemas.microsoft.com/office/drawing/2014/main" id="{61789D34-D0F3-4DB7-97FE-DC03F7E84D04}"/>
                </a:ext>
              </a:extLst>
            </p:cNvPr>
            <p:cNvPicPr>
              <a:picLocks noChangeAspect="1"/>
            </p:cNvPicPr>
            <p:nvPr/>
          </p:nvPicPr>
          <p:blipFill rotWithShape="1">
            <a:blip r:embed="rId3">
              <a:extLst>
                <a:ext uri="{28A0092B-C50C-407E-A947-70E740481C1C}">
                  <a14:useLocalDpi xmlns:a14="http://schemas.microsoft.com/office/drawing/2010/main" val="0"/>
                </a:ext>
              </a:extLst>
            </a:blip>
            <a:srcRect l="2945" t="11615" r="1740"/>
            <a:stretch/>
          </p:blipFill>
          <p:spPr>
            <a:xfrm>
              <a:off x="160859" y="1280161"/>
              <a:ext cx="8228553" cy="3998976"/>
            </a:xfrm>
            <a:prstGeom prst="rect">
              <a:avLst/>
            </a:prstGeom>
          </p:spPr>
        </p:pic>
        <p:sp>
          <p:nvSpPr>
            <p:cNvPr id="4" name="矩形 3">
              <a:extLst>
                <a:ext uri="{FF2B5EF4-FFF2-40B4-BE49-F238E27FC236}">
                  <a16:creationId xmlns:a16="http://schemas.microsoft.com/office/drawing/2014/main" id="{751D57A6-7B68-455A-A696-CA52995E2A2D}"/>
                </a:ext>
              </a:extLst>
            </p:cNvPr>
            <p:cNvSpPr/>
            <p:nvPr/>
          </p:nvSpPr>
          <p:spPr>
            <a:xfrm>
              <a:off x="1019472" y="4437705"/>
              <a:ext cx="1313180" cy="646331"/>
            </a:xfrm>
            <a:prstGeom prst="rect">
              <a:avLst/>
            </a:prstGeom>
          </p:spPr>
          <p:txBody>
            <a:bodyPr wrap="none">
              <a:spAutoFit/>
            </a:bodyPr>
            <a:lstStyle/>
            <a:p>
              <a:r>
                <a:rPr lang="zh-CN" altLang="en-US" dirty="0">
                  <a:solidFill>
                    <a:srgbClr val="0000FF"/>
                  </a:solidFill>
                  <a:latin typeface="ArialMT"/>
                </a:rPr>
                <a:t>输入大小</a:t>
              </a:r>
              <a:endParaRPr lang="en-US" altLang="zh-CN" dirty="0">
                <a:solidFill>
                  <a:srgbClr val="0000FF"/>
                </a:solidFill>
                <a:latin typeface="ArialMT"/>
              </a:endParaRPr>
            </a:p>
            <a:p>
              <a:r>
                <a:rPr lang="en-US" altLang="zh-CN" dirty="0">
                  <a:solidFill>
                    <a:srgbClr val="0000FF"/>
                  </a:solidFill>
                  <a:latin typeface="ArialMT"/>
                </a:rPr>
                <a:t>28x28x256</a:t>
              </a:r>
              <a:endParaRPr lang="zh-CN" altLang="en-US" dirty="0"/>
            </a:p>
          </p:txBody>
        </p:sp>
        <p:sp>
          <p:nvSpPr>
            <p:cNvPr id="5" name="矩形 4">
              <a:extLst>
                <a:ext uri="{FF2B5EF4-FFF2-40B4-BE49-F238E27FC236}">
                  <a16:creationId xmlns:a16="http://schemas.microsoft.com/office/drawing/2014/main" id="{94918DAA-70ED-47C7-B5E0-96703CB3D7E1}"/>
                </a:ext>
              </a:extLst>
            </p:cNvPr>
            <p:cNvSpPr/>
            <p:nvPr/>
          </p:nvSpPr>
          <p:spPr>
            <a:xfrm>
              <a:off x="402336" y="2840736"/>
              <a:ext cx="1450848" cy="402336"/>
            </a:xfrm>
            <a:prstGeom prst="rect">
              <a:avLst/>
            </a:prstGeom>
            <a:solidFill>
              <a:srgbClr val="C9DAFA"/>
            </a:solidFill>
            <a:ln>
              <a:solidFill>
                <a:srgbClr val="C9D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E7E77D61-5C59-46CF-A9FA-9BA38350F01B}"/>
                </a:ext>
              </a:extLst>
            </p:cNvPr>
            <p:cNvSpPr/>
            <p:nvPr/>
          </p:nvSpPr>
          <p:spPr>
            <a:xfrm>
              <a:off x="2474976" y="2840736"/>
              <a:ext cx="1450848" cy="402336"/>
            </a:xfrm>
            <a:prstGeom prst="rect">
              <a:avLst/>
            </a:prstGeom>
            <a:solidFill>
              <a:srgbClr val="C9DAFA"/>
            </a:solidFill>
            <a:ln>
              <a:solidFill>
                <a:srgbClr val="C9D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5C184B2A-1F12-4EA4-87AF-874928EC933A}"/>
                </a:ext>
              </a:extLst>
            </p:cNvPr>
            <p:cNvSpPr/>
            <p:nvPr/>
          </p:nvSpPr>
          <p:spPr>
            <a:xfrm>
              <a:off x="4645152" y="2840736"/>
              <a:ext cx="1450848" cy="402336"/>
            </a:xfrm>
            <a:prstGeom prst="rect">
              <a:avLst/>
            </a:prstGeom>
            <a:solidFill>
              <a:srgbClr val="C9DAFA"/>
            </a:solidFill>
            <a:ln>
              <a:solidFill>
                <a:srgbClr val="C9D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DBFFEF4E-6DE0-4A2E-B83D-92D8FED7D642}"/>
                </a:ext>
              </a:extLst>
            </p:cNvPr>
            <p:cNvSpPr/>
            <p:nvPr/>
          </p:nvSpPr>
          <p:spPr>
            <a:xfrm>
              <a:off x="6687312" y="2865120"/>
              <a:ext cx="1450848" cy="402336"/>
            </a:xfrm>
            <a:prstGeom prst="rect">
              <a:avLst/>
            </a:prstGeom>
            <a:solidFill>
              <a:srgbClr val="F5CCCC"/>
            </a:solidFill>
            <a:ln>
              <a:solidFill>
                <a:srgbClr val="F5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DBE718C6-57C8-4903-B56B-F2013D5353C2}"/>
                </a:ext>
              </a:extLst>
            </p:cNvPr>
            <p:cNvSpPr txBox="1"/>
            <p:nvPr/>
          </p:nvSpPr>
          <p:spPr>
            <a:xfrm>
              <a:off x="503049" y="2718738"/>
              <a:ext cx="1388226" cy="646331"/>
            </a:xfrm>
            <a:prstGeom prst="rect">
              <a:avLst/>
            </a:prstGeom>
            <a:noFill/>
          </p:spPr>
          <p:txBody>
            <a:bodyPr wrap="square" rtlCol="0">
              <a:spAutoFit/>
            </a:bodyPr>
            <a:lstStyle/>
            <a:p>
              <a:r>
                <a:rPr lang="en-US" altLang="zh-CN" b="1" dirty="0"/>
                <a:t>1×1 conv</a:t>
              </a:r>
              <a:r>
                <a:rPr lang="zh-CN" altLang="en-US" b="1" dirty="0"/>
                <a:t>，</a:t>
              </a:r>
              <a:endParaRPr lang="en-US" altLang="zh-CN" b="1" dirty="0"/>
            </a:p>
            <a:p>
              <a:r>
                <a:rPr lang="en-US" altLang="zh-CN" b="1" dirty="0"/>
                <a:t>128</a:t>
              </a:r>
              <a:endParaRPr lang="zh-CN" altLang="en-US" b="1" dirty="0"/>
            </a:p>
          </p:txBody>
        </p:sp>
        <p:sp>
          <p:nvSpPr>
            <p:cNvPr id="13" name="文本框 12">
              <a:extLst>
                <a:ext uri="{FF2B5EF4-FFF2-40B4-BE49-F238E27FC236}">
                  <a16:creationId xmlns:a16="http://schemas.microsoft.com/office/drawing/2014/main" id="{22D0F4D1-0E35-4B68-BBBD-9EB251A90547}"/>
                </a:ext>
              </a:extLst>
            </p:cNvPr>
            <p:cNvSpPr txBox="1"/>
            <p:nvPr/>
          </p:nvSpPr>
          <p:spPr>
            <a:xfrm>
              <a:off x="2665614" y="2718737"/>
              <a:ext cx="1260210" cy="646331"/>
            </a:xfrm>
            <a:prstGeom prst="rect">
              <a:avLst/>
            </a:prstGeom>
            <a:noFill/>
          </p:spPr>
          <p:txBody>
            <a:bodyPr wrap="square" rtlCol="0">
              <a:spAutoFit/>
            </a:bodyPr>
            <a:lstStyle/>
            <a:p>
              <a:r>
                <a:rPr lang="en-US" altLang="zh-CN" b="1" dirty="0"/>
                <a:t>3×3 conv</a:t>
              </a:r>
              <a:r>
                <a:rPr lang="zh-CN" altLang="en-US" b="1" dirty="0"/>
                <a:t>，</a:t>
              </a:r>
              <a:endParaRPr lang="en-US" altLang="zh-CN" b="1" dirty="0"/>
            </a:p>
            <a:p>
              <a:r>
                <a:rPr lang="en-US" altLang="zh-CN" b="1" dirty="0"/>
                <a:t>192</a:t>
              </a:r>
              <a:endParaRPr lang="zh-CN" altLang="en-US" b="1" dirty="0"/>
            </a:p>
          </p:txBody>
        </p:sp>
        <p:sp>
          <p:nvSpPr>
            <p:cNvPr id="14" name="文本框 13">
              <a:extLst>
                <a:ext uri="{FF2B5EF4-FFF2-40B4-BE49-F238E27FC236}">
                  <a16:creationId xmlns:a16="http://schemas.microsoft.com/office/drawing/2014/main" id="{7502D996-5189-4B56-823A-2C4D9D614DD1}"/>
                </a:ext>
              </a:extLst>
            </p:cNvPr>
            <p:cNvSpPr txBox="1"/>
            <p:nvPr/>
          </p:nvSpPr>
          <p:spPr>
            <a:xfrm>
              <a:off x="4854632" y="2715966"/>
              <a:ext cx="1260210" cy="646331"/>
            </a:xfrm>
            <a:prstGeom prst="rect">
              <a:avLst/>
            </a:prstGeom>
            <a:noFill/>
          </p:spPr>
          <p:txBody>
            <a:bodyPr wrap="square" rtlCol="0">
              <a:spAutoFit/>
            </a:bodyPr>
            <a:lstStyle/>
            <a:p>
              <a:r>
                <a:rPr lang="en-US" altLang="zh-CN" b="1" dirty="0"/>
                <a:t>5×5 conv</a:t>
              </a:r>
              <a:r>
                <a:rPr lang="zh-CN" altLang="en-US" b="1" dirty="0"/>
                <a:t>，</a:t>
              </a:r>
              <a:endParaRPr lang="en-US" altLang="zh-CN" b="1" dirty="0"/>
            </a:p>
            <a:p>
              <a:r>
                <a:rPr lang="en-US" altLang="zh-CN" b="1" dirty="0"/>
                <a:t>96</a:t>
              </a:r>
              <a:endParaRPr lang="zh-CN" altLang="en-US" b="1" dirty="0"/>
            </a:p>
          </p:txBody>
        </p:sp>
        <p:sp>
          <p:nvSpPr>
            <p:cNvPr id="15" name="文本框 14">
              <a:extLst>
                <a:ext uri="{FF2B5EF4-FFF2-40B4-BE49-F238E27FC236}">
                  <a16:creationId xmlns:a16="http://schemas.microsoft.com/office/drawing/2014/main" id="{5E62FE11-BCD6-42F3-A716-D41A677849FB}"/>
                </a:ext>
              </a:extLst>
            </p:cNvPr>
            <p:cNvSpPr txBox="1"/>
            <p:nvPr/>
          </p:nvSpPr>
          <p:spPr>
            <a:xfrm>
              <a:off x="6927073" y="2881622"/>
              <a:ext cx="1260210" cy="369332"/>
            </a:xfrm>
            <a:prstGeom prst="rect">
              <a:avLst/>
            </a:prstGeom>
            <a:noFill/>
          </p:spPr>
          <p:txBody>
            <a:bodyPr wrap="square" rtlCol="0">
              <a:spAutoFit/>
            </a:bodyPr>
            <a:lstStyle/>
            <a:p>
              <a:r>
                <a:rPr lang="en-US" altLang="zh-CN" b="1" dirty="0"/>
                <a:t>3×3 pool</a:t>
              </a:r>
            </a:p>
          </p:txBody>
        </p:sp>
        <p:sp>
          <p:nvSpPr>
            <p:cNvPr id="16" name="矩形 15">
              <a:extLst>
                <a:ext uri="{FF2B5EF4-FFF2-40B4-BE49-F238E27FC236}">
                  <a16:creationId xmlns:a16="http://schemas.microsoft.com/office/drawing/2014/main" id="{D258B08F-D9D4-4823-885E-B5BEE9767F68}"/>
                </a:ext>
              </a:extLst>
            </p:cNvPr>
            <p:cNvSpPr/>
            <p:nvPr/>
          </p:nvSpPr>
          <p:spPr>
            <a:xfrm>
              <a:off x="402336" y="2225739"/>
              <a:ext cx="1313180" cy="369332"/>
            </a:xfrm>
            <a:prstGeom prst="rect">
              <a:avLst/>
            </a:prstGeom>
          </p:spPr>
          <p:txBody>
            <a:bodyPr wrap="none">
              <a:spAutoFit/>
            </a:bodyPr>
            <a:lstStyle/>
            <a:p>
              <a:r>
                <a:rPr lang="en-US" altLang="zh-CN" dirty="0">
                  <a:solidFill>
                    <a:srgbClr val="0000FF"/>
                  </a:solidFill>
                  <a:latin typeface="ArialMT"/>
                </a:rPr>
                <a:t>28x28x128</a:t>
              </a:r>
              <a:endParaRPr lang="zh-CN" altLang="en-US" dirty="0"/>
            </a:p>
          </p:txBody>
        </p:sp>
        <p:sp>
          <p:nvSpPr>
            <p:cNvPr id="17" name="矩形 16">
              <a:extLst>
                <a:ext uri="{FF2B5EF4-FFF2-40B4-BE49-F238E27FC236}">
                  <a16:creationId xmlns:a16="http://schemas.microsoft.com/office/drawing/2014/main" id="{DB55FF09-7EA6-4409-B743-79445564809C}"/>
                </a:ext>
              </a:extLst>
            </p:cNvPr>
            <p:cNvSpPr/>
            <p:nvPr/>
          </p:nvSpPr>
          <p:spPr>
            <a:xfrm>
              <a:off x="2612644" y="2224221"/>
              <a:ext cx="1313180" cy="369332"/>
            </a:xfrm>
            <a:prstGeom prst="rect">
              <a:avLst/>
            </a:prstGeom>
          </p:spPr>
          <p:txBody>
            <a:bodyPr wrap="none">
              <a:spAutoFit/>
            </a:bodyPr>
            <a:lstStyle/>
            <a:p>
              <a:r>
                <a:rPr lang="en-US" altLang="zh-CN" dirty="0">
                  <a:solidFill>
                    <a:srgbClr val="0000FF"/>
                  </a:solidFill>
                  <a:latin typeface="ArialMT"/>
                </a:rPr>
                <a:t>28x28x192</a:t>
              </a:r>
              <a:endParaRPr lang="zh-CN" altLang="en-US" dirty="0"/>
            </a:p>
          </p:txBody>
        </p:sp>
        <p:sp>
          <p:nvSpPr>
            <p:cNvPr id="18" name="矩形 17">
              <a:extLst>
                <a:ext uri="{FF2B5EF4-FFF2-40B4-BE49-F238E27FC236}">
                  <a16:creationId xmlns:a16="http://schemas.microsoft.com/office/drawing/2014/main" id="{D98525B7-6385-4F84-96C9-0D7ACCA81C85}"/>
                </a:ext>
              </a:extLst>
            </p:cNvPr>
            <p:cNvSpPr/>
            <p:nvPr/>
          </p:nvSpPr>
          <p:spPr>
            <a:xfrm>
              <a:off x="4645152" y="2226869"/>
              <a:ext cx="1184940" cy="369332"/>
            </a:xfrm>
            <a:prstGeom prst="rect">
              <a:avLst/>
            </a:prstGeom>
          </p:spPr>
          <p:txBody>
            <a:bodyPr wrap="none">
              <a:spAutoFit/>
            </a:bodyPr>
            <a:lstStyle/>
            <a:p>
              <a:r>
                <a:rPr lang="en-US" altLang="zh-CN" dirty="0">
                  <a:solidFill>
                    <a:srgbClr val="0000FF"/>
                  </a:solidFill>
                  <a:latin typeface="ArialMT"/>
                </a:rPr>
                <a:t>28x28x96</a:t>
              </a:r>
              <a:endParaRPr lang="zh-CN" altLang="en-US" dirty="0"/>
            </a:p>
          </p:txBody>
        </p:sp>
        <p:sp>
          <p:nvSpPr>
            <p:cNvPr id="19" name="矩形 18">
              <a:extLst>
                <a:ext uri="{FF2B5EF4-FFF2-40B4-BE49-F238E27FC236}">
                  <a16:creationId xmlns:a16="http://schemas.microsoft.com/office/drawing/2014/main" id="{B567102F-711E-4384-ABEB-7A1AE9234E98}"/>
                </a:ext>
              </a:extLst>
            </p:cNvPr>
            <p:cNvSpPr/>
            <p:nvPr/>
          </p:nvSpPr>
          <p:spPr>
            <a:xfrm>
              <a:off x="6779306" y="2224221"/>
              <a:ext cx="1313180" cy="369332"/>
            </a:xfrm>
            <a:prstGeom prst="rect">
              <a:avLst/>
            </a:prstGeom>
          </p:spPr>
          <p:txBody>
            <a:bodyPr wrap="none">
              <a:spAutoFit/>
            </a:bodyPr>
            <a:lstStyle/>
            <a:p>
              <a:r>
                <a:rPr lang="en-US" altLang="zh-CN" dirty="0">
                  <a:solidFill>
                    <a:srgbClr val="0000FF"/>
                  </a:solidFill>
                  <a:latin typeface="ArialMT"/>
                </a:rPr>
                <a:t>28x28x256</a:t>
              </a:r>
              <a:endParaRPr lang="zh-CN" altLang="en-US" dirty="0"/>
            </a:p>
          </p:txBody>
        </p:sp>
        <p:sp>
          <p:nvSpPr>
            <p:cNvPr id="20" name="矩形 19">
              <a:extLst>
                <a:ext uri="{FF2B5EF4-FFF2-40B4-BE49-F238E27FC236}">
                  <a16:creationId xmlns:a16="http://schemas.microsoft.com/office/drawing/2014/main" id="{B0246ED6-E86F-4302-9FE0-BC74D6C4DAE4}"/>
                </a:ext>
              </a:extLst>
            </p:cNvPr>
            <p:cNvSpPr/>
            <p:nvPr/>
          </p:nvSpPr>
          <p:spPr>
            <a:xfrm>
              <a:off x="1258499" y="913506"/>
              <a:ext cx="4288353" cy="369332"/>
            </a:xfrm>
            <a:prstGeom prst="rect">
              <a:avLst/>
            </a:prstGeom>
          </p:spPr>
          <p:txBody>
            <a:bodyPr wrap="none">
              <a:spAutoFit/>
            </a:bodyPr>
            <a:lstStyle/>
            <a:p>
              <a:r>
                <a:rPr lang="en-US" altLang="zh-CN" dirty="0">
                  <a:solidFill>
                    <a:srgbClr val="0000FF"/>
                  </a:solidFill>
                  <a:latin typeface="ArialMT"/>
                </a:rPr>
                <a:t>28x28x(128+192+96+256) = 28x28x672</a:t>
              </a:r>
              <a:endParaRPr lang="zh-CN" altLang="en-US" dirty="0"/>
            </a:p>
          </p:txBody>
        </p:sp>
      </p:grpSp>
      <p:sp>
        <p:nvSpPr>
          <p:cNvPr id="22" name="文本框 21">
            <a:extLst>
              <a:ext uri="{FF2B5EF4-FFF2-40B4-BE49-F238E27FC236}">
                <a16:creationId xmlns:a16="http://schemas.microsoft.com/office/drawing/2014/main" id="{F3D32840-B46D-4808-A8D1-0B8197A276C6}"/>
              </a:ext>
            </a:extLst>
          </p:cNvPr>
          <p:cNvSpPr txBox="1"/>
          <p:nvPr/>
        </p:nvSpPr>
        <p:spPr>
          <a:xfrm>
            <a:off x="1928553" y="6034704"/>
            <a:ext cx="3940233" cy="369332"/>
          </a:xfrm>
          <a:prstGeom prst="rect">
            <a:avLst/>
          </a:prstGeom>
          <a:noFill/>
        </p:spPr>
        <p:txBody>
          <a:bodyPr wrap="square" rtlCol="0">
            <a:spAutoFit/>
          </a:bodyPr>
          <a:lstStyle/>
          <a:p>
            <a:r>
              <a:rPr lang="zh-CN" altLang="en-US" dirty="0"/>
              <a:t>原始</a:t>
            </a:r>
            <a:r>
              <a:rPr lang="en-US" altLang="zh-CN" dirty="0"/>
              <a:t>Inception</a:t>
            </a:r>
            <a:r>
              <a:rPr lang="zh-CN" altLang="en-US" dirty="0"/>
              <a:t>模块结构</a:t>
            </a:r>
          </a:p>
        </p:txBody>
      </p:sp>
      <p:sp>
        <p:nvSpPr>
          <p:cNvPr id="23" name="矩形 22">
            <a:extLst>
              <a:ext uri="{FF2B5EF4-FFF2-40B4-BE49-F238E27FC236}">
                <a16:creationId xmlns:a16="http://schemas.microsoft.com/office/drawing/2014/main" id="{11A7DD65-C97C-4D38-BA66-77B3BE0AE85F}"/>
              </a:ext>
            </a:extLst>
          </p:cNvPr>
          <p:cNvSpPr/>
          <p:nvPr/>
        </p:nvSpPr>
        <p:spPr>
          <a:xfrm>
            <a:off x="8234519" y="1574873"/>
            <a:ext cx="1351652" cy="369332"/>
          </a:xfrm>
          <a:prstGeom prst="rect">
            <a:avLst/>
          </a:prstGeom>
        </p:spPr>
        <p:txBody>
          <a:bodyPr wrap="none">
            <a:spAutoFit/>
          </a:bodyPr>
          <a:lstStyle/>
          <a:p>
            <a:r>
              <a:rPr lang="en-US" altLang="zh-CN" b="1" dirty="0">
                <a:latin typeface="Arial-BoldMT"/>
              </a:rPr>
              <a:t>Conv Ops:</a:t>
            </a:r>
            <a:endParaRPr lang="zh-CN" altLang="en-US" dirty="0"/>
          </a:p>
        </p:txBody>
      </p:sp>
      <p:sp>
        <p:nvSpPr>
          <p:cNvPr id="24" name="矩形 23">
            <a:extLst>
              <a:ext uri="{FF2B5EF4-FFF2-40B4-BE49-F238E27FC236}">
                <a16:creationId xmlns:a16="http://schemas.microsoft.com/office/drawing/2014/main" id="{C2349974-3797-41EA-8EF8-C90A24051519}"/>
              </a:ext>
            </a:extLst>
          </p:cNvPr>
          <p:cNvSpPr/>
          <p:nvPr/>
        </p:nvSpPr>
        <p:spPr>
          <a:xfrm>
            <a:off x="8213022" y="1994622"/>
            <a:ext cx="3892019" cy="1294650"/>
          </a:xfrm>
          <a:prstGeom prst="rect">
            <a:avLst/>
          </a:prstGeom>
        </p:spPr>
        <p:txBody>
          <a:bodyPr wrap="square">
            <a:spAutoFit/>
          </a:bodyPr>
          <a:lstStyle/>
          <a:p>
            <a:pPr>
              <a:lnSpc>
                <a:spcPct val="150000"/>
              </a:lnSpc>
            </a:pPr>
            <a:r>
              <a:rPr lang="en-US" altLang="zh-CN" dirty="0">
                <a:latin typeface="ArialMT"/>
              </a:rPr>
              <a:t>[1x1 conv, 128] 28x28x128x1x1x256</a:t>
            </a:r>
          </a:p>
          <a:p>
            <a:pPr>
              <a:lnSpc>
                <a:spcPct val="150000"/>
              </a:lnSpc>
            </a:pPr>
            <a:r>
              <a:rPr lang="en-US" altLang="zh-CN" dirty="0">
                <a:latin typeface="ArialMT"/>
              </a:rPr>
              <a:t>[3x3 conv, 192] 28x28x192x3x3x256</a:t>
            </a:r>
          </a:p>
          <a:p>
            <a:pPr>
              <a:lnSpc>
                <a:spcPct val="150000"/>
              </a:lnSpc>
            </a:pPr>
            <a:r>
              <a:rPr lang="en-US" altLang="zh-CN" dirty="0">
                <a:latin typeface="ArialMT"/>
              </a:rPr>
              <a:t>[5x5 conv, 96] 28x28x96x5x5x256</a:t>
            </a:r>
            <a:endParaRPr lang="zh-CN" altLang="en-US" dirty="0"/>
          </a:p>
        </p:txBody>
      </p:sp>
      <p:sp>
        <p:nvSpPr>
          <p:cNvPr id="25" name="矩形 24">
            <a:extLst>
              <a:ext uri="{FF2B5EF4-FFF2-40B4-BE49-F238E27FC236}">
                <a16:creationId xmlns:a16="http://schemas.microsoft.com/office/drawing/2014/main" id="{24738EA5-0249-40EB-ACE8-D1F8C78C6C94}"/>
              </a:ext>
            </a:extLst>
          </p:cNvPr>
          <p:cNvSpPr/>
          <p:nvPr/>
        </p:nvSpPr>
        <p:spPr>
          <a:xfrm>
            <a:off x="8199750" y="3477661"/>
            <a:ext cx="2390398" cy="369332"/>
          </a:xfrm>
          <a:prstGeom prst="rect">
            <a:avLst/>
          </a:prstGeom>
        </p:spPr>
        <p:txBody>
          <a:bodyPr wrap="none">
            <a:spAutoFit/>
          </a:bodyPr>
          <a:lstStyle/>
          <a:p>
            <a:r>
              <a:rPr lang="zh-CN" altLang="en-US" b="1" dirty="0">
                <a:latin typeface="Arial-BoldMT"/>
              </a:rPr>
              <a:t>参数总量：</a:t>
            </a:r>
            <a:r>
              <a:rPr lang="en-US" altLang="zh-CN" b="1" dirty="0">
                <a:latin typeface="Arial-BoldMT"/>
              </a:rPr>
              <a:t>854M ops</a:t>
            </a:r>
            <a:endParaRPr lang="zh-CN" altLang="en-US" dirty="0"/>
          </a:p>
        </p:txBody>
      </p:sp>
      <p:sp>
        <p:nvSpPr>
          <p:cNvPr id="26" name="文本框 25">
            <a:extLst>
              <a:ext uri="{FF2B5EF4-FFF2-40B4-BE49-F238E27FC236}">
                <a16:creationId xmlns:a16="http://schemas.microsoft.com/office/drawing/2014/main" id="{103B086E-313D-412D-A0E6-9720A92FE2E4}"/>
              </a:ext>
            </a:extLst>
          </p:cNvPr>
          <p:cNvSpPr txBox="1"/>
          <p:nvPr/>
        </p:nvSpPr>
        <p:spPr>
          <a:xfrm>
            <a:off x="8133248" y="4436506"/>
            <a:ext cx="3549535" cy="1296637"/>
          </a:xfrm>
          <a:prstGeom prst="rect">
            <a:avLst/>
          </a:prstGeom>
          <a:noFill/>
        </p:spPr>
        <p:txBody>
          <a:bodyPr wrap="square" rtlCol="0">
            <a:spAutoFit/>
          </a:bodyPr>
          <a:lstStyle/>
          <a:p>
            <a:pPr>
              <a:lnSpc>
                <a:spcPct val="150000"/>
              </a:lnSpc>
            </a:pPr>
            <a:r>
              <a:rPr lang="zh-CN" altLang="en-US" dirty="0"/>
              <a:t>池化之后得到的层的深度并不变，这意味着经过</a:t>
            </a:r>
            <a:r>
              <a:rPr lang="en-US" altLang="zh-CN" dirty="0"/>
              <a:t>inception</a:t>
            </a:r>
            <a:r>
              <a:rPr lang="zh-CN" altLang="en-US" dirty="0"/>
              <a:t>之后层的深度总是在增加的</a:t>
            </a:r>
          </a:p>
        </p:txBody>
      </p:sp>
      <p:pic>
        <p:nvPicPr>
          <p:cNvPr id="27" name="图片 26">
            <a:extLst>
              <a:ext uri="{FF2B5EF4-FFF2-40B4-BE49-F238E27FC236}">
                <a16:creationId xmlns:a16="http://schemas.microsoft.com/office/drawing/2014/main" id="{19440850-2603-4D67-939F-F800CA315A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58777" y="189353"/>
            <a:ext cx="2037277" cy="437149"/>
          </a:xfrm>
          <a:prstGeom prst="rect">
            <a:avLst/>
          </a:prstGeom>
        </p:spPr>
      </p:pic>
      <p:pic>
        <p:nvPicPr>
          <p:cNvPr id="28" name="图片 27">
            <a:extLst>
              <a:ext uri="{FF2B5EF4-FFF2-40B4-BE49-F238E27FC236}">
                <a16:creationId xmlns:a16="http://schemas.microsoft.com/office/drawing/2014/main" id="{B7BB046B-6C74-4342-BD3E-B283535C4C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11177" y="341753"/>
            <a:ext cx="2037277" cy="437149"/>
          </a:xfrm>
          <a:prstGeom prst="rect">
            <a:avLst/>
          </a:prstGeom>
        </p:spPr>
      </p:pic>
    </p:spTree>
    <p:extLst>
      <p:ext uri="{BB962C8B-B14F-4D97-AF65-F5344CB8AC3E}">
        <p14:creationId xmlns:p14="http://schemas.microsoft.com/office/powerpoint/2010/main" val="9870935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257105E-F5F2-4A28-BDE0-112FBABAF332}"/>
              </a:ext>
            </a:extLst>
          </p:cNvPr>
          <p:cNvSpPr txBox="1"/>
          <p:nvPr/>
        </p:nvSpPr>
        <p:spPr>
          <a:xfrm>
            <a:off x="270588" y="223932"/>
            <a:ext cx="4124129" cy="646331"/>
          </a:xfrm>
          <a:prstGeom prst="rect">
            <a:avLst/>
          </a:prstGeom>
          <a:noFill/>
        </p:spPr>
        <p:txBody>
          <a:bodyPr wrap="square" rtlCol="0">
            <a:spAutoFit/>
          </a:bodyPr>
          <a:lstStyle/>
          <a:p>
            <a:r>
              <a:rPr lang="en-US" altLang="zh-CN" sz="3600" dirty="0"/>
              <a:t>1×1</a:t>
            </a:r>
            <a:r>
              <a:rPr lang="zh-CN" altLang="en-US" sz="3600" dirty="0"/>
              <a:t>卷积</a:t>
            </a:r>
          </a:p>
        </p:txBody>
      </p:sp>
      <p:sp>
        <p:nvSpPr>
          <p:cNvPr id="32" name="Rectangle 4">
            <a:extLst>
              <a:ext uri="{FF2B5EF4-FFF2-40B4-BE49-F238E27FC236}">
                <a16:creationId xmlns:a16="http://schemas.microsoft.com/office/drawing/2014/main" id="{AEBB1829-9EB3-4B2F-8488-75630DFA8F91}"/>
              </a:ext>
            </a:extLst>
          </p:cNvPr>
          <p:cNvSpPr/>
          <p:nvPr/>
        </p:nvSpPr>
        <p:spPr>
          <a:xfrm>
            <a:off x="8067871" y="6619848"/>
            <a:ext cx="4124129" cy="220044"/>
          </a:xfrm>
          <a:prstGeom prst="rect">
            <a:avLst/>
          </a:prstGeom>
        </p:spPr>
        <p:txBody>
          <a:bodyPr vert="horz" wrap="square" lIns="0" tIns="0" rIns="0" bIns="0" rtlCol="0">
            <a:noAutofit/>
          </a:bodyPr>
          <a:lstStyle/>
          <a:p>
            <a:pPr marL="12700"/>
            <a:r>
              <a:rPr lang="en-US" sz="1400" spc="-40" dirty="0">
                <a:solidFill>
                  <a:srgbClr val="7F7F7F"/>
                </a:solidFill>
                <a:latin typeface="Calibri"/>
                <a:cs typeface="Calibri"/>
              </a:rPr>
              <a:t> M. Lin, Q. Chen, and S. Yan, </a:t>
            </a:r>
            <a:r>
              <a:rPr lang="en-US" sz="1400" spc="-40" dirty="0">
                <a:solidFill>
                  <a:srgbClr val="7F7F7F"/>
                </a:solidFill>
                <a:latin typeface="Calibri"/>
                <a:cs typeface="Calibri"/>
                <a:hlinkClick r:id="rId2"/>
              </a:rPr>
              <a:t>Network in network</a:t>
            </a:r>
            <a:r>
              <a:rPr lang="en-US" sz="1400" spc="-40" dirty="0">
                <a:solidFill>
                  <a:srgbClr val="7F7F7F"/>
                </a:solidFill>
                <a:latin typeface="Calibri"/>
                <a:cs typeface="Calibri"/>
              </a:rPr>
              <a:t>, ICLR 2014</a:t>
            </a:r>
          </a:p>
        </p:txBody>
      </p:sp>
      <p:grpSp>
        <p:nvGrpSpPr>
          <p:cNvPr id="10" name="组合 9">
            <a:extLst>
              <a:ext uri="{FF2B5EF4-FFF2-40B4-BE49-F238E27FC236}">
                <a16:creationId xmlns:a16="http://schemas.microsoft.com/office/drawing/2014/main" id="{A2E1C322-E4B6-4E7B-B69C-7E4D929F9A6D}"/>
              </a:ext>
            </a:extLst>
          </p:cNvPr>
          <p:cNvGrpSpPr/>
          <p:nvPr/>
        </p:nvGrpSpPr>
        <p:grpSpPr>
          <a:xfrm>
            <a:off x="929352" y="1006651"/>
            <a:ext cx="6930729" cy="4844697"/>
            <a:chOff x="2410772" y="1039538"/>
            <a:chExt cx="6930729" cy="4844697"/>
          </a:xfrm>
        </p:grpSpPr>
        <p:grpSp>
          <p:nvGrpSpPr>
            <p:cNvPr id="6" name="组合 5">
              <a:extLst>
                <a:ext uri="{FF2B5EF4-FFF2-40B4-BE49-F238E27FC236}">
                  <a16:creationId xmlns:a16="http://schemas.microsoft.com/office/drawing/2014/main" id="{B38AB020-E1A7-4EB8-867A-6458D32A54A6}"/>
                </a:ext>
              </a:extLst>
            </p:cNvPr>
            <p:cNvGrpSpPr/>
            <p:nvPr/>
          </p:nvGrpSpPr>
          <p:grpSpPr>
            <a:xfrm>
              <a:off x="2410772" y="1883229"/>
              <a:ext cx="6930729" cy="4001006"/>
              <a:chOff x="2577026" y="1359527"/>
              <a:chExt cx="6930729" cy="4001006"/>
            </a:xfrm>
          </p:grpSpPr>
          <p:grpSp>
            <p:nvGrpSpPr>
              <p:cNvPr id="2" name="组合 1">
                <a:extLst>
                  <a:ext uri="{FF2B5EF4-FFF2-40B4-BE49-F238E27FC236}">
                    <a16:creationId xmlns:a16="http://schemas.microsoft.com/office/drawing/2014/main" id="{B39DD756-15FD-4C28-A490-6882732A6C93}"/>
                  </a:ext>
                </a:extLst>
              </p:cNvPr>
              <p:cNvGrpSpPr/>
              <p:nvPr/>
            </p:nvGrpSpPr>
            <p:grpSpPr>
              <a:xfrm>
                <a:off x="2577026" y="1359527"/>
                <a:ext cx="6309279" cy="3431827"/>
                <a:chOff x="2514600" y="2357735"/>
                <a:chExt cx="6172200" cy="3357265"/>
              </a:xfrm>
            </p:grpSpPr>
            <p:sp>
              <p:nvSpPr>
                <p:cNvPr id="13" name="Cube 4">
                  <a:extLst>
                    <a:ext uri="{FF2B5EF4-FFF2-40B4-BE49-F238E27FC236}">
                      <a16:creationId xmlns:a16="http://schemas.microsoft.com/office/drawing/2014/main" id="{A698F966-690E-411D-8366-19EEE0DC0F23}"/>
                    </a:ext>
                  </a:extLst>
                </p:cNvPr>
                <p:cNvSpPr/>
                <p:nvPr/>
              </p:nvSpPr>
              <p:spPr bwMode="auto">
                <a:xfrm>
                  <a:off x="2514600" y="2357735"/>
                  <a:ext cx="3200400" cy="3352800"/>
                </a:xfrm>
                <a:prstGeom prst="cube">
                  <a:avLst>
                    <a:gd name="adj" fmla="val 42106"/>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4" name="Cube 20">
                  <a:extLst>
                    <a:ext uri="{FF2B5EF4-FFF2-40B4-BE49-F238E27FC236}">
                      <a16:creationId xmlns:a16="http://schemas.microsoft.com/office/drawing/2014/main" id="{CADF9B61-7465-45C7-8FBE-DBEC2A485A9B}"/>
                    </a:ext>
                  </a:extLst>
                </p:cNvPr>
                <p:cNvSpPr/>
                <p:nvPr/>
              </p:nvSpPr>
              <p:spPr bwMode="auto">
                <a:xfrm>
                  <a:off x="2971800" y="4262734"/>
                  <a:ext cx="1905000" cy="385465"/>
                </a:xfrm>
                <a:prstGeom prst="cube">
                  <a:avLst>
                    <a:gd name="adj" fmla="val 36904"/>
                  </a:avLst>
                </a:prstGeom>
                <a:solidFill>
                  <a:schemeClr val="bg1">
                    <a:alpha val="13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5" name="Cube 24">
                  <a:extLst>
                    <a:ext uri="{FF2B5EF4-FFF2-40B4-BE49-F238E27FC236}">
                      <a16:creationId xmlns:a16="http://schemas.microsoft.com/office/drawing/2014/main" id="{C06C4290-FEEC-4BCE-93B5-60F0C2F995CB}"/>
                    </a:ext>
                  </a:extLst>
                </p:cNvPr>
                <p:cNvSpPr/>
                <p:nvPr/>
              </p:nvSpPr>
              <p:spPr bwMode="auto">
                <a:xfrm>
                  <a:off x="6096000" y="2362200"/>
                  <a:ext cx="2590800" cy="3352800"/>
                </a:xfrm>
                <a:prstGeom prst="cube">
                  <a:avLst>
                    <a:gd name="adj" fmla="val 51891"/>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6" name="Cube 26">
                  <a:extLst>
                    <a:ext uri="{FF2B5EF4-FFF2-40B4-BE49-F238E27FC236}">
                      <a16:creationId xmlns:a16="http://schemas.microsoft.com/office/drawing/2014/main" id="{AE4E79CC-D31C-4519-A5F1-BF861BAF54E5}"/>
                    </a:ext>
                  </a:extLst>
                </p:cNvPr>
                <p:cNvSpPr/>
                <p:nvPr/>
              </p:nvSpPr>
              <p:spPr bwMode="auto">
                <a:xfrm>
                  <a:off x="6324600" y="2357735"/>
                  <a:ext cx="1600200" cy="3352800"/>
                </a:xfrm>
                <a:prstGeom prst="cube">
                  <a:avLst>
                    <a:gd name="adj" fmla="val 84406"/>
                  </a:avLst>
                </a:prstGeom>
                <a:solidFill>
                  <a:schemeClr val="bg1">
                    <a:alpha val="13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7" name="Cube 25">
                  <a:extLst>
                    <a:ext uri="{FF2B5EF4-FFF2-40B4-BE49-F238E27FC236}">
                      <a16:creationId xmlns:a16="http://schemas.microsoft.com/office/drawing/2014/main" id="{2EDBD039-57FE-495B-8AB6-9AA9C6805F74}"/>
                    </a:ext>
                  </a:extLst>
                </p:cNvPr>
                <p:cNvSpPr/>
                <p:nvPr/>
              </p:nvSpPr>
              <p:spPr bwMode="auto">
                <a:xfrm>
                  <a:off x="6705600" y="4262735"/>
                  <a:ext cx="381000" cy="381000"/>
                </a:xfrm>
                <a:prstGeom prst="cube">
                  <a:avLst>
                    <a:gd name="adj" fmla="val 35792"/>
                  </a:avLst>
                </a:prstGeom>
                <a:solidFill>
                  <a:schemeClr val="bg1">
                    <a:alpha val="13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cxnSp>
              <p:nvCxnSpPr>
                <p:cNvPr id="18" name="Straight Connector 27">
                  <a:extLst>
                    <a:ext uri="{FF2B5EF4-FFF2-40B4-BE49-F238E27FC236}">
                      <a16:creationId xmlns:a16="http://schemas.microsoft.com/office/drawing/2014/main" id="{2A093B5E-595E-4CDF-8699-999411D42625}"/>
                    </a:ext>
                  </a:extLst>
                </p:cNvPr>
                <p:cNvCxnSpPr/>
                <p:nvPr/>
              </p:nvCxnSpPr>
              <p:spPr bwMode="auto">
                <a:xfrm>
                  <a:off x="4876800" y="4267200"/>
                  <a:ext cx="1981200" cy="0"/>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19" name="Straight Connector 28">
                  <a:extLst>
                    <a:ext uri="{FF2B5EF4-FFF2-40B4-BE49-F238E27FC236}">
                      <a16:creationId xmlns:a16="http://schemas.microsoft.com/office/drawing/2014/main" id="{447A4DF0-CED2-4510-9AE7-A4C68F7117C4}"/>
                    </a:ext>
                  </a:extLst>
                </p:cNvPr>
                <p:cNvCxnSpPr/>
                <p:nvPr/>
              </p:nvCxnSpPr>
              <p:spPr bwMode="auto">
                <a:xfrm flipV="1">
                  <a:off x="4724400" y="4419600"/>
                  <a:ext cx="1981200" cy="2"/>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20" name="Straight Connector 29">
                  <a:extLst>
                    <a:ext uri="{FF2B5EF4-FFF2-40B4-BE49-F238E27FC236}">
                      <a16:creationId xmlns:a16="http://schemas.microsoft.com/office/drawing/2014/main" id="{4BE097CD-D8FC-4BD9-914D-D3BA636C79EF}"/>
                    </a:ext>
                  </a:extLst>
                </p:cNvPr>
                <p:cNvCxnSpPr/>
                <p:nvPr/>
              </p:nvCxnSpPr>
              <p:spPr bwMode="auto">
                <a:xfrm>
                  <a:off x="4724400" y="4648200"/>
                  <a:ext cx="1981200" cy="0"/>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21" name="Straight Connector 30">
                  <a:extLst>
                    <a:ext uri="{FF2B5EF4-FFF2-40B4-BE49-F238E27FC236}">
                      <a16:creationId xmlns:a16="http://schemas.microsoft.com/office/drawing/2014/main" id="{F2D853AB-5941-4E33-8F4B-245253E91D57}"/>
                    </a:ext>
                  </a:extLst>
                </p:cNvPr>
                <p:cNvCxnSpPr/>
                <p:nvPr/>
              </p:nvCxnSpPr>
              <p:spPr bwMode="auto">
                <a:xfrm>
                  <a:off x="4876800" y="4495800"/>
                  <a:ext cx="1828800" cy="0"/>
                </a:xfrm>
                <a:prstGeom prst="line">
                  <a:avLst/>
                </a:prstGeom>
                <a:solidFill>
                  <a:schemeClr val="accent1"/>
                </a:solidFill>
                <a:ln w="9525" cap="flat" cmpd="sng" algn="ctr">
                  <a:solidFill>
                    <a:schemeClr val="tx1"/>
                  </a:solidFill>
                  <a:prstDash val="sysDot"/>
                  <a:round/>
                  <a:headEnd type="none" w="med" len="med"/>
                  <a:tailEnd type="none" w="med" len="med"/>
                </a:ln>
                <a:effectLst/>
              </p:spPr>
            </p:cxnSp>
          </p:grpSp>
          <p:sp>
            <p:nvSpPr>
              <p:cNvPr id="4" name="矩形 3">
                <a:extLst>
                  <a:ext uri="{FF2B5EF4-FFF2-40B4-BE49-F238E27FC236}">
                    <a16:creationId xmlns:a16="http://schemas.microsoft.com/office/drawing/2014/main" id="{FE1311F8-3AFD-412B-9739-20DB4B7E78DF}"/>
                  </a:ext>
                </a:extLst>
              </p:cNvPr>
              <p:cNvSpPr/>
              <p:nvPr/>
            </p:nvSpPr>
            <p:spPr>
              <a:xfrm>
                <a:off x="3265231" y="4960423"/>
                <a:ext cx="470000" cy="400110"/>
              </a:xfrm>
              <a:prstGeom prst="rect">
                <a:avLst/>
              </a:prstGeom>
            </p:spPr>
            <p:txBody>
              <a:bodyPr wrap="none">
                <a:spAutoFit/>
              </a:bodyPr>
              <a:lstStyle/>
              <a:p>
                <a:r>
                  <a:rPr lang="en-US" altLang="zh-CN" sz="2000" b="1" dirty="0"/>
                  <a:t>64</a:t>
                </a:r>
                <a:endParaRPr lang="zh-CN" altLang="en-US" sz="2000" b="1" dirty="0"/>
              </a:p>
            </p:txBody>
          </p:sp>
          <p:sp>
            <p:nvSpPr>
              <p:cNvPr id="5" name="矩形 4">
                <a:extLst>
                  <a:ext uri="{FF2B5EF4-FFF2-40B4-BE49-F238E27FC236}">
                    <a16:creationId xmlns:a16="http://schemas.microsoft.com/office/drawing/2014/main" id="{A8EF8466-51D5-4F7D-8810-E5D0693E7053}"/>
                  </a:ext>
                </a:extLst>
              </p:cNvPr>
              <p:cNvSpPr/>
              <p:nvPr/>
            </p:nvSpPr>
            <p:spPr>
              <a:xfrm>
                <a:off x="5381516" y="3956450"/>
                <a:ext cx="470000" cy="400110"/>
              </a:xfrm>
              <a:prstGeom prst="rect">
                <a:avLst/>
              </a:prstGeom>
            </p:spPr>
            <p:txBody>
              <a:bodyPr wrap="none">
                <a:spAutoFit/>
              </a:bodyPr>
              <a:lstStyle/>
              <a:p>
                <a:r>
                  <a:rPr lang="en-US" altLang="zh-CN" sz="2000" b="1" dirty="0"/>
                  <a:t>56</a:t>
                </a:r>
                <a:endParaRPr lang="zh-CN" altLang="en-US" sz="2000" b="1" dirty="0"/>
              </a:p>
            </p:txBody>
          </p:sp>
          <p:sp>
            <p:nvSpPr>
              <p:cNvPr id="22" name="矩形 21">
                <a:extLst>
                  <a:ext uri="{FF2B5EF4-FFF2-40B4-BE49-F238E27FC236}">
                    <a16:creationId xmlns:a16="http://schemas.microsoft.com/office/drawing/2014/main" id="{B027A84C-05FA-45A8-9D7D-A3F5DE8C713C}"/>
                  </a:ext>
                </a:extLst>
              </p:cNvPr>
              <p:cNvSpPr/>
              <p:nvPr/>
            </p:nvSpPr>
            <p:spPr>
              <a:xfrm>
                <a:off x="5949475" y="2085253"/>
                <a:ext cx="470000" cy="400110"/>
              </a:xfrm>
              <a:prstGeom prst="rect">
                <a:avLst/>
              </a:prstGeom>
            </p:spPr>
            <p:txBody>
              <a:bodyPr wrap="none">
                <a:spAutoFit/>
              </a:bodyPr>
              <a:lstStyle/>
              <a:p>
                <a:r>
                  <a:rPr lang="en-US" altLang="zh-CN" sz="2000" b="1" dirty="0"/>
                  <a:t>56</a:t>
                </a:r>
                <a:endParaRPr lang="zh-CN" altLang="en-US" sz="2000" b="1" dirty="0"/>
              </a:p>
            </p:txBody>
          </p:sp>
          <p:sp>
            <p:nvSpPr>
              <p:cNvPr id="23" name="矩形 22">
                <a:extLst>
                  <a:ext uri="{FF2B5EF4-FFF2-40B4-BE49-F238E27FC236}">
                    <a16:creationId xmlns:a16="http://schemas.microsoft.com/office/drawing/2014/main" id="{4143C39B-9A6E-412F-A3EA-90E98A947013}"/>
                  </a:ext>
                </a:extLst>
              </p:cNvPr>
              <p:cNvSpPr/>
              <p:nvPr/>
            </p:nvSpPr>
            <p:spPr>
              <a:xfrm>
                <a:off x="8341776" y="3956450"/>
                <a:ext cx="470000" cy="400110"/>
              </a:xfrm>
              <a:prstGeom prst="rect">
                <a:avLst/>
              </a:prstGeom>
            </p:spPr>
            <p:txBody>
              <a:bodyPr wrap="none">
                <a:spAutoFit/>
              </a:bodyPr>
              <a:lstStyle/>
              <a:p>
                <a:r>
                  <a:rPr lang="en-US" altLang="zh-CN" sz="2000" b="1" dirty="0"/>
                  <a:t>56</a:t>
                </a:r>
                <a:endParaRPr lang="zh-CN" altLang="en-US" sz="2000" b="1" dirty="0"/>
              </a:p>
            </p:txBody>
          </p:sp>
          <p:sp>
            <p:nvSpPr>
              <p:cNvPr id="24" name="矩形 23">
                <a:extLst>
                  <a:ext uri="{FF2B5EF4-FFF2-40B4-BE49-F238E27FC236}">
                    <a16:creationId xmlns:a16="http://schemas.microsoft.com/office/drawing/2014/main" id="{2047FB33-E0C9-47B8-B987-81F23A7F44ED}"/>
                  </a:ext>
                </a:extLst>
              </p:cNvPr>
              <p:cNvSpPr/>
              <p:nvPr/>
            </p:nvSpPr>
            <p:spPr>
              <a:xfrm>
                <a:off x="9037755" y="2079206"/>
                <a:ext cx="470000" cy="400110"/>
              </a:xfrm>
              <a:prstGeom prst="rect">
                <a:avLst/>
              </a:prstGeom>
            </p:spPr>
            <p:txBody>
              <a:bodyPr wrap="none">
                <a:spAutoFit/>
              </a:bodyPr>
              <a:lstStyle/>
              <a:p>
                <a:r>
                  <a:rPr lang="en-US" altLang="zh-CN" sz="2000" b="1" dirty="0"/>
                  <a:t>56</a:t>
                </a:r>
                <a:endParaRPr lang="zh-CN" altLang="en-US" sz="2000" b="1" dirty="0"/>
              </a:p>
            </p:txBody>
          </p:sp>
          <p:sp>
            <p:nvSpPr>
              <p:cNvPr id="25" name="矩形 24">
                <a:extLst>
                  <a:ext uri="{FF2B5EF4-FFF2-40B4-BE49-F238E27FC236}">
                    <a16:creationId xmlns:a16="http://schemas.microsoft.com/office/drawing/2014/main" id="{CA47F78E-0EA5-44D2-AE52-B583447515A8}"/>
                  </a:ext>
                </a:extLst>
              </p:cNvPr>
              <p:cNvSpPr/>
              <p:nvPr/>
            </p:nvSpPr>
            <p:spPr>
              <a:xfrm>
                <a:off x="6585835" y="4957088"/>
                <a:ext cx="470000" cy="400110"/>
              </a:xfrm>
              <a:prstGeom prst="rect">
                <a:avLst/>
              </a:prstGeom>
            </p:spPr>
            <p:txBody>
              <a:bodyPr wrap="none">
                <a:spAutoFit/>
              </a:bodyPr>
              <a:lstStyle/>
              <a:p>
                <a:r>
                  <a:rPr lang="en-US" altLang="zh-CN" sz="2000" b="1" dirty="0"/>
                  <a:t>32</a:t>
                </a:r>
                <a:endParaRPr lang="zh-CN" altLang="en-US" sz="2000" b="1" dirty="0"/>
              </a:p>
            </p:txBody>
          </p:sp>
        </p:grpSp>
        <p:sp>
          <p:nvSpPr>
            <p:cNvPr id="7" name="矩形 6">
              <a:extLst>
                <a:ext uri="{FF2B5EF4-FFF2-40B4-BE49-F238E27FC236}">
                  <a16:creationId xmlns:a16="http://schemas.microsoft.com/office/drawing/2014/main" id="{D6DDE23C-C0FE-47ED-BD30-C41E1F57CEB9}"/>
                </a:ext>
              </a:extLst>
            </p:cNvPr>
            <p:cNvSpPr/>
            <p:nvPr/>
          </p:nvSpPr>
          <p:spPr>
            <a:xfrm>
              <a:off x="5059111" y="1039538"/>
              <a:ext cx="2522096" cy="369332"/>
            </a:xfrm>
            <a:prstGeom prst="rect">
              <a:avLst/>
            </a:prstGeom>
          </p:spPr>
          <p:txBody>
            <a:bodyPr wrap="square">
              <a:spAutoFit/>
            </a:bodyPr>
            <a:lstStyle/>
            <a:p>
              <a:r>
                <a:rPr lang="zh-CN" altLang="en-US" b="1" dirty="0"/>
                <a:t>使用</a:t>
              </a:r>
              <a:r>
                <a:rPr lang="en-US" altLang="zh-CN" b="1" dirty="0"/>
                <a:t>32</a:t>
              </a:r>
              <a:r>
                <a:rPr lang="zh-CN" altLang="en-US" b="1" dirty="0"/>
                <a:t>个</a:t>
              </a:r>
              <a:r>
                <a:rPr lang="en-US" altLang="zh-CN" b="1" dirty="0"/>
                <a:t>1×1</a:t>
              </a:r>
              <a:r>
                <a:rPr lang="zh-CN" altLang="en-US" b="1" dirty="0"/>
                <a:t>的卷积核</a:t>
              </a:r>
            </a:p>
          </p:txBody>
        </p:sp>
        <p:cxnSp>
          <p:nvCxnSpPr>
            <p:cNvPr id="9" name="直接箭头连接符 8">
              <a:extLst>
                <a:ext uri="{FF2B5EF4-FFF2-40B4-BE49-F238E27FC236}">
                  <a16:creationId xmlns:a16="http://schemas.microsoft.com/office/drawing/2014/main" id="{26EB5A3C-79B7-458E-B202-3E29C395775E}"/>
                </a:ext>
              </a:extLst>
            </p:cNvPr>
            <p:cNvCxnSpPr/>
            <p:nvPr/>
          </p:nvCxnSpPr>
          <p:spPr>
            <a:xfrm>
              <a:off x="5104015" y="1632205"/>
              <a:ext cx="229186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9751111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TotalTime>
  <Words>721</Words>
  <Application>Microsoft Office PowerPoint</Application>
  <PresentationFormat>宽屏</PresentationFormat>
  <Paragraphs>130</Paragraphs>
  <Slides>19</Slides>
  <Notes>5</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19</vt:i4>
      </vt:variant>
    </vt:vector>
  </HeadingPairs>
  <TitlesOfParts>
    <vt:vector size="27" baseType="lpstr">
      <vt:lpstr>Arial-BoldMT</vt:lpstr>
      <vt:lpstr>ArialMT</vt:lpstr>
      <vt:lpstr>等线</vt:lpstr>
      <vt:lpstr>等线 Light</vt:lpstr>
      <vt:lpstr>宋体</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yupeifengyannis@foxmail.com</dc:creator>
  <cp:lastModifiedBy>yupeifengyannis@foxmail.com</cp:lastModifiedBy>
  <cp:revision>18</cp:revision>
  <dcterms:created xsi:type="dcterms:W3CDTF">2018-04-27T01:10:50Z</dcterms:created>
  <dcterms:modified xsi:type="dcterms:W3CDTF">2018-05-03T02:37:52Z</dcterms:modified>
</cp:coreProperties>
</file>